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Proxima Nova"/>
      <p:regular r:id="rId26"/>
      <p:bold r:id="rId27"/>
      <p:italic r:id="rId28"/>
      <p:boldItalic r:id="rId29"/>
    </p:embeddedFont>
    <p:embeddedFont>
      <p:font typeface="Roboto"/>
      <p:regular r:id="rId30"/>
      <p:bold r:id="rId31"/>
      <p:italic r:id="rId32"/>
      <p:boldItalic r:id="rId33"/>
    </p:embeddedFont>
    <p:embeddedFont>
      <p:font typeface="Inter"/>
      <p:regular r:id="rId34"/>
      <p:bold r:id="rId35"/>
      <p:italic r:id="rId36"/>
      <p:boldItalic r:id="rId37"/>
    </p:embeddedFont>
    <p:embeddedFont>
      <p:font typeface="Bebas Neue"/>
      <p:regular r:id="rId38"/>
    </p:embeddedFont>
    <p:embeddedFont>
      <p:font typeface="Proxima Nova Extrabold"/>
      <p:bold r:id="rId39"/>
    </p:embeddedFont>
    <p:embeddedFont>
      <p:font typeface="PT Sans"/>
      <p:regular r:id="rId40"/>
      <p:bold r:id="rId41"/>
      <p:italic r:id="rId42"/>
      <p:boldItalic r:id="rId43"/>
    </p:embeddedFont>
    <p:embeddedFont>
      <p:font typeface="Roboto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g0oRzE1auZaM/187Wi+5GiSWpQ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20" Type="http://schemas.openxmlformats.org/officeDocument/2006/relationships/slide" Target="slides/slide16.xml"/><Relationship Id="rId42" Type="http://schemas.openxmlformats.org/officeDocument/2006/relationships/font" Target="fonts/PTSans-italic.fntdata"/><Relationship Id="rId41" Type="http://schemas.openxmlformats.org/officeDocument/2006/relationships/font" Target="fonts/PTSans-bold.fntdata"/><Relationship Id="rId22" Type="http://schemas.openxmlformats.org/officeDocument/2006/relationships/slide" Target="slides/slide18.xml"/><Relationship Id="rId44" Type="http://schemas.openxmlformats.org/officeDocument/2006/relationships/font" Target="fonts/RobotoMono-regular.fntdata"/><Relationship Id="rId21" Type="http://schemas.openxmlformats.org/officeDocument/2006/relationships/slide" Target="slides/slide17.xml"/><Relationship Id="rId43" Type="http://schemas.openxmlformats.org/officeDocument/2006/relationships/font" Target="fonts/PTSans-boldItalic.fntdata"/><Relationship Id="rId24" Type="http://schemas.openxmlformats.org/officeDocument/2006/relationships/slide" Target="slides/slide20.xml"/><Relationship Id="rId46" Type="http://schemas.openxmlformats.org/officeDocument/2006/relationships/font" Target="fonts/RobotoMono-italic.fntdata"/><Relationship Id="rId23" Type="http://schemas.openxmlformats.org/officeDocument/2006/relationships/slide" Target="slides/slide19.xml"/><Relationship Id="rId45"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regular.fntdata"/><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RobotoMono-boldItalic.fntdata"/><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oximaNova-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Inter-bold.fntdata"/><Relationship Id="rId12" Type="http://schemas.openxmlformats.org/officeDocument/2006/relationships/slide" Target="slides/slide8.xml"/><Relationship Id="rId34" Type="http://schemas.openxmlformats.org/officeDocument/2006/relationships/font" Target="fonts/Inter-regular.fntdata"/><Relationship Id="rId15" Type="http://schemas.openxmlformats.org/officeDocument/2006/relationships/slide" Target="slides/slide11.xml"/><Relationship Id="rId37" Type="http://schemas.openxmlformats.org/officeDocument/2006/relationships/font" Target="fonts/Inter-boldItalic.fntdata"/><Relationship Id="rId14" Type="http://schemas.openxmlformats.org/officeDocument/2006/relationships/slide" Target="slides/slide10.xml"/><Relationship Id="rId36" Type="http://schemas.openxmlformats.org/officeDocument/2006/relationships/font" Target="fonts/Inter-italic.fntdata"/><Relationship Id="rId17" Type="http://schemas.openxmlformats.org/officeDocument/2006/relationships/slide" Target="slides/slide13.xml"/><Relationship Id="rId39" Type="http://schemas.openxmlformats.org/officeDocument/2006/relationships/font" Target="fonts/ProximaNovaExtrabold-bold.fntdata"/><Relationship Id="rId16" Type="http://schemas.openxmlformats.org/officeDocument/2006/relationships/slide" Target="slides/slide12.xml"/><Relationship Id="rId38" Type="http://schemas.openxmlformats.org/officeDocument/2006/relationships/font" Target="fonts/BebasNeu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f78f96d7b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f78f96d7b3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78f96d7b3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f78f96d7b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f78f96d7b3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f78f96d7b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78f96d7b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f78f96d7b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78f96d7b3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f78f96d7b3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78f96d7b3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f78f96d7b3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f78f96d7b3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f78f96d7b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429476786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22429476786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242947678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2429476786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839b6d871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839b6d8710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839b6d871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839b6d8710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429476786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22429476786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789168b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f789168b6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789168b6d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2f789168b6d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789168b6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789168b6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CO">
                <a:solidFill>
                  <a:schemeClr val="dk1"/>
                </a:solidFill>
              </a:rPr>
              <a:t>Kick Off; Interlocutores?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789168b6d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f789168b6d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7" name="Shape 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59" name="Shape 59"/>
        <p:cNvGrpSpPr/>
        <p:nvPr/>
      </p:nvGrpSpPr>
      <p:grpSpPr>
        <a:xfrm>
          <a:off x="0" y="0"/>
          <a:ext cx="0" cy="0"/>
          <a:chOff x="0" y="0"/>
          <a:chExt cx="0" cy="0"/>
        </a:xfrm>
      </p:grpSpPr>
      <p:sp>
        <p:nvSpPr>
          <p:cNvPr id="60" name="Google Shape;60;p25"/>
          <p:cNvSpPr txBox="1"/>
          <p:nvPr>
            <p:ph type="title"/>
          </p:nvPr>
        </p:nvSpPr>
        <p:spPr>
          <a:xfrm>
            <a:off x="2223600" y="559298"/>
            <a:ext cx="4696800" cy="768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6000"/>
              <a:buFont typeface="Arial"/>
              <a:buNone/>
              <a:defRPr b="1" i="0" sz="60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5pPr>
            <a:lvl6pPr lvl="5"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6pPr>
            <a:lvl7pPr lvl="6"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7pPr>
            <a:lvl8pPr lvl="7"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8pPr>
            <a:lvl9pPr lvl="8"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9pPr>
          </a:lstStyle>
          <a:p/>
        </p:txBody>
      </p:sp>
      <p:sp>
        <p:nvSpPr>
          <p:cNvPr id="61" name="Google Shape;61;p25"/>
          <p:cNvSpPr txBox="1"/>
          <p:nvPr>
            <p:ph idx="1" type="subTitle"/>
          </p:nvPr>
        </p:nvSpPr>
        <p:spPr>
          <a:xfrm>
            <a:off x="2223600" y="1328198"/>
            <a:ext cx="4696800" cy="419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400"/>
              <a:buFont typeface="PT Sans"/>
              <a:buNone/>
              <a:defRPr b="0" i="0" sz="1800" u="none" cap="none" strike="noStrike">
                <a:solidFill>
                  <a:schemeClr val="dk1"/>
                </a:solidFill>
                <a:latin typeface="Inter"/>
                <a:ea typeface="Inter"/>
                <a:cs typeface="Inter"/>
                <a:sym typeface="Inter"/>
              </a:defRPr>
            </a:lvl1pPr>
            <a:lvl2pPr lvl="1"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4pPr>
            <a:lvl5pPr lvl="4"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5pPr>
            <a:lvl6pPr lvl="5"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6pPr>
            <a:lvl7pPr lvl="6"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7pPr>
            <a:lvl8pPr lvl="7"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8pPr>
            <a:lvl9pPr lvl="8"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9pPr>
          </a:lstStyle>
          <a:p/>
        </p:txBody>
      </p:sp>
      <p:sp>
        <p:nvSpPr>
          <p:cNvPr id="62" name="Google Shape;62;p25"/>
          <p:cNvSpPr txBox="1"/>
          <p:nvPr>
            <p:ph idx="2" type="title"/>
          </p:nvPr>
        </p:nvSpPr>
        <p:spPr>
          <a:xfrm>
            <a:off x="2223600" y="1911554"/>
            <a:ext cx="4696800" cy="768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6000"/>
              <a:buFont typeface="Arial"/>
              <a:buNone/>
              <a:defRPr b="1" i="0" sz="60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5pPr>
            <a:lvl6pPr lvl="5"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6pPr>
            <a:lvl7pPr lvl="6"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7pPr>
            <a:lvl8pPr lvl="7"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8pPr>
            <a:lvl9pPr lvl="8"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9pPr>
          </a:lstStyle>
          <a:p/>
        </p:txBody>
      </p:sp>
      <p:sp>
        <p:nvSpPr>
          <p:cNvPr id="63" name="Google Shape;63;p25"/>
          <p:cNvSpPr txBox="1"/>
          <p:nvPr>
            <p:ph idx="3" type="subTitle"/>
          </p:nvPr>
        </p:nvSpPr>
        <p:spPr>
          <a:xfrm>
            <a:off x="2223600" y="2680454"/>
            <a:ext cx="4696800" cy="420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400"/>
              <a:buFont typeface="PT Sans"/>
              <a:buNone/>
              <a:defRPr b="0" i="0" sz="1800" u="none" cap="none" strike="noStrike">
                <a:solidFill>
                  <a:schemeClr val="dk1"/>
                </a:solidFill>
                <a:latin typeface="Inter"/>
                <a:ea typeface="Inter"/>
                <a:cs typeface="Inter"/>
                <a:sym typeface="Inter"/>
              </a:defRPr>
            </a:lvl1pPr>
            <a:lvl2pPr lvl="1"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4pPr>
            <a:lvl5pPr lvl="4"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5pPr>
            <a:lvl6pPr lvl="5"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6pPr>
            <a:lvl7pPr lvl="6"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7pPr>
            <a:lvl8pPr lvl="7"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8pPr>
            <a:lvl9pPr lvl="8"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9pPr>
          </a:lstStyle>
          <a:p/>
        </p:txBody>
      </p:sp>
      <p:sp>
        <p:nvSpPr>
          <p:cNvPr id="64" name="Google Shape;64;p25"/>
          <p:cNvSpPr txBox="1"/>
          <p:nvPr>
            <p:ph idx="4" type="title"/>
          </p:nvPr>
        </p:nvSpPr>
        <p:spPr>
          <a:xfrm>
            <a:off x="2223600" y="3263809"/>
            <a:ext cx="4696800" cy="768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6000"/>
              <a:buFont typeface="Arial"/>
              <a:buNone/>
              <a:defRPr b="1" i="0" sz="60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5pPr>
            <a:lvl6pPr lvl="5"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6pPr>
            <a:lvl7pPr lvl="6"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7pPr>
            <a:lvl8pPr lvl="7"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8pPr>
            <a:lvl9pPr lvl="8" marR="0" rtl="0" algn="ct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9pPr>
          </a:lstStyle>
          <a:p/>
        </p:txBody>
      </p:sp>
      <p:sp>
        <p:nvSpPr>
          <p:cNvPr id="65" name="Google Shape;65;p25"/>
          <p:cNvSpPr txBox="1"/>
          <p:nvPr>
            <p:ph idx="5" type="subTitle"/>
          </p:nvPr>
        </p:nvSpPr>
        <p:spPr>
          <a:xfrm>
            <a:off x="2223600" y="4032710"/>
            <a:ext cx="4696800" cy="420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400"/>
              <a:buFont typeface="PT Sans"/>
              <a:buNone/>
              <a:defRPr b="0" i="0" sz="1800" u="none" cap="none" strike="noStrike">
                <a:solidFill>
                  <a:schemeClr val="dk1"/>
                </a:solidFill>
                <a:latin typeface="Inter"/>
                <a:ea typeface="Inter"/>
                <a:cs typeface="Inter"/>
                <a:sym typeface="Inter"/>
              </a:defRPr>
            </a:lvl1pPr>
            <a:lvl2pPr lvl="1"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4pPr>
            <a:lvl5pPr lvl="4"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5pPr>
            <a:lvl6pPr lvl="5"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6pPr>
            <a:lvl7pPr lvl="6"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7pPr>
            <a:lvl8pPr lvl="7"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8pPr>
            <a:lvl9pPr lvl="8" marR="0" rtl="0" algn="ctr">
              <a:lnSpc>
                <a:spcPct val="100000"/>
              </a:lnSpc>
              <a:spcBef>
                <a:spcPts val="0"/>
              </a:spcBef>
              <a:spcAft>
                <a:spcPts val="0"/>
              </a:spcAft>
              <a:buClr>
                <a:schemeClr val="dk1"/>
              </a:buClr>
              <a:buSzPts val="2100"/>
              <a:buFont typeface="PT Sans"/>
              <a:buNone/>
              <a:defRPr b="0" i="0" sz="2100" u="none" cap="none" strike="noStrike">
                <a:solidFill>
                  <a:schemeClr val="dk1"/>
                </a:solidFill>
                <a:latin typeface="PT Sans"/>
                <a:ea typeface="PT Sans"/>
                <a:cs typeface="PT Sans"/>
                <a:sym typeface="PT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66" name="Shape 66"/>
        <p:cNvGrpSpPr/>
        <p:nvPr/>
      </p:nvGrpSpPr>
      <p:grpSpPr>
        <a:xfrm>
          <a:off x="0" y="0"/>
          <a:ext cx="0" cy="0"/>
          <a:chOff x="0" y="0"/>
          <a:chExt cx="0" cy="0"/>
        </a:xfrm>
      </p:grpSpPr>
      <p:sp>
        <p:nvSpPr>
          <p:cNvPr id="67" name="Google Shape;67;p26"/>
          <p:cNvSpPr txBox="1"/>
          <p:nvPr>
            <p:ph type="title"/>
          </p:nvPr>
        </p:nvSpPr>
        <p:spPr>
          <a:xfrm>
            <a:off x="5171488" y="933275"/>
            <a:ext cx="3143700" cy="2235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26"/>
          <p:cNvSpPr txBox="1"/>
          <p:nvPr>
            <p:ph idx="1" type="subTitle"/>
          </p:nvPr>
        </p:nvSpPr>
        <p:spPr>
          <a:xfrm>
            <a:off x="5171488" y="3090350"/>
            <a:ext cx="3143700" cy="1119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Inter"/>
                <a:ea typeface="Inter"/>
                <a:cs typeface="Inter"/>
                <a:sym typeface="Inter"/>
              </a:defRPr>
            </a:lvl1pPr>
            <a:lvl2pPr lvl="1"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26"/>
          <p:cNvSpPr/>
          <p:nvPr>
            <p:ph idx="2" type="pic"/>
          </p:nvPr>
        </p:nvSpPr>
        <p:spPr>
          <a:xfrm>
            <a:off x="828813" y="994525"/>
            <a:ext cx="4008900" cy="3154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70" name="Shape 70"/>
        <p:cNvGrpSpPr/>
        <p:nvPr/>
      </p:nvGrpSpPr>
      <p:grpSpPr>
        <a:xfrm>
          <a:off x="0" y="0"/>
          <a:ext cx="0" cy="0"/>
          <a:chOff x="0" y="0"/>
          <a:chExt cx="0" cy="0"/>
        </a:xfrm>
      </p:grpSpPr>
      <p:sp>
        <p:nvSpPr>
          <p:cNvPr id="71" name="Google Shape;71;p28"/>
          <p:cNvSpPr txBox="1"/>
          <p:nvPr>
            <p:ph type="title"/>
          </p:nvPr>
        </p:nvSpPr>
        <p:spPr>
          <a:xfrm>
            <a:off x="2268125" y="1651900"/>
            <a:ext cx="4607700" cy="1839600"/>
          </a:xfrm>
          <a:prstGeom prst="rect">
            <a:avLst/>
          </a:prstGeom>
          <a:noFill/>
          <a:ln>
            <a:noFill/>
          </a:ln>
        </p:spPr>
        <p:txBody>
          <a:bodyPr anchorCtr="0" anchor="ctr" bIns="91425" lIns="91425" spcFirstLastPara="1" rIns="91425" wrap="square" tIns="91425">
            <a:noAutofit/>
          </a:bodyPr>
          <a:lstStyle>
            <a:lvl1pPr lvl="0" marR="0" rtl="0" algn="ctr">
              <a:lnSpc>
                <a:spcPct val="80000"/>
              </a:lnSpc>
              <a:spcBef>
                <a:spcPts val="0"/>
              </a:spcBef>
              <a:spcAft>
                <a:spcPts val="0"/>
              </a:spcAft>
              <a:buClr>
                <a:srgbClr val="000000"/>
              </a:buClr>
              <a:buSzPts val="4800"/>
              <a:buFont typeface="Arial"/>
              <a:buNone/>
              <a:defRPr b="1" i="0" sz="6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29"/>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29"/>
          <p:cNvSpPr txBox="1"/>
          <p:nvPr/>
        </p:nvSpPr>
        <p:spPr>
          <a:xfrm>
            <a:off x="139660" y="264931"/>
            <a:ext cx="5020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chemeClr val="accent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30"/>
          <p:cNvSpPr txBox="1"/>
          <p:nvPr>
            <p:ph idx="1" type="subTitle"/>
          </p:nvPr>
        </p:nvSpPr>
        <p:spPr>
          <a:xfrm>
            <a:off x="4629344" y="1608575"/>
            <a:ext cx="3794700" cy="2847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Char char="■"/>
              <a:defRPr b="0" i="0" sz="1400" u="none" cap="none" strike="noStrike">
                <a:solidFill>
                  <a:srgbClr val="000000"/>
                </a:solidFill>
                <a:latin typeface="Inter"/>
                <a:ea typeface="Inter"/>
                <a:cs typeface="Inter"/>
                <a:sym typeface="Inter"/>
              </a:defRPr>
            </a:lvl1pPr>
            <a:lvl2pPr lvl="1"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77" name="Google Shape;77;p30"/>
          <p:cNvSpPr txBox="1"/>
          <p:nvPr>
            <p:ph idx="2" type="subTitle"/>
          </p:nvPr>
        </p:nvSpPr>
        <p:spPr>
          <a:xfrm>
            <a:off x="720256" y="1608575"/>
            <a:ext cx="3794100" cy="2847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Arial"/>
              <a:buChar char="■"/>
              <a:defRPr b="0" i="0" sz="1400" u="none" cap="none" strike="noStrike">
                <a:solidFill>
                  <a:srgbClr val="000000"/>
                </a:solidFill>
                <a:latin typeface="Inter"/>
                <a:ea typeface="Inter"/>
                <a:cs typeface="Inter"/>
                <a:sym typeface="Inter"/>
              </a:defRPr>
            </a:lvl1pPr>
            <a:lvl2pPr lvl="1" marR="0" rtl="0" algn="ctr">
              <a:lnSpc>
                <a:spcPct val="100000"/>
              </a:lnSpc>
              <a:spcBef>
                <a:spcPts val="160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Char char="■"/>
              <a:defRPr b="0" i="0" sz="2800" u="none" cap="none" strike="noStrike">
                <a:solidFill>
                  <a:srgbClr val="000000"/>
                </a:solidFill>
                <a:latin typeface="Arial"/>
                <a:ea typeface="Arial"/>
                <a:cs typeface="Arial"/>
                <a:sym typeface="Arial"/>
              </a:defRPr>
            </a:lvl9pPr>
          </a:lstStyle>
          <a:p/>
        </p:txBody>
      </p:sp>
      <p:sp>
        <p:nvSpPr>
          <p:cNvPr id="78" name="Google Shape;78;p30"/>
          <p:cNvSpPr txBox="1"/>
          <p:nvPr>
            <p:ph idx="3" type="subTitle"/>
          </p:nvPr>
        </p:nvSpPr>
        <p:spPr>
          <a:xfrm>
            <a:off x="719956" y="1294834"/>
            <a:ext cx="3794700" cy="408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 name="Google Shape;79;p30"/>
          <p:cNvSpPr txBox="1"/>
          <p:nvPr>
            <p:ph idx="4" type="subTitle"/>
          </p:nvPr>
        </p:nvSpPr>
        <p:spPr>
          <a:xfrm>
            <a:off x="4629344" y="1294834"/>
            <a:ext cx="3794700" cy="408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30"/>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30"/>
          <p:cNvSpPr txBox="1"/>
          <p:nvPr/>
        </p:nvSpPr>
        <p:spPr>
          <a:xfrm>
            <a:off x="139660" y="264931"/>
            <a:ext cx="5020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chemeClr val="accent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2" name="Shape 82"/>
        <p:cNvGrpSpPr/>
        <p:nvPr/>
      </p:nvGrpSpPr>
      <p:grpSpPr>
        <a:xfrm>
          <a:off x="0" y="0"/>
          <a:ext cx="0" cy="0"/>
          <a:chOff x="0" y="0"/>
          <a:chExt cx="0" cy="0"/>
        </a:xfrm>
      </p:grpSpPr>
      <p:sp>
        <p:nvSpPr>
          <p:cNvPr id="83" name="Google Shape;83;p31"/>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31"/>
          <p:cNvSpPr txBox="1"/>
          <p:nvPr/>
        </p:nvSpPr>
        <p:spPr>
          <a:xfrm>
            <a:off x="139660" y="264931"/>
            <a:ext cx="5020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chemeClr val="accent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33"/>
          <p:cNvSpPr txBox="1"/>
          <p:nvPr>
            <p:ph type="title"/>
          </p:nvPr>
        </p:nvSpPr>
        <p:spPr>
          <a:xfrm>
            <a:off x="720000" y="1413525"/>
            <a:ext cx="4294800" cy="209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4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87" name="Google Shape;87;p33"/>
          <p:cNvSpPr txBox="1"/>
          <p:nvPr>
            <p:ph idx="1" type="subTitle"/>
          </p:nvPr>
        </p:nvSpPr>
        <p:spPr>
          <a:xfrm>
            <a:off x="720000" y="3508800"/>
            <a:ext cx="4294800" cy="1004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000000"/>
                </a:solidFill>
                <a:latin typeface="Inter"/>
                <a:ea typeface="Inter"/>
                <a:cs typeface="Inter"/>
                <a:sym typeface="Inter"/>
              </a:defRPr>
            </a:lvl1pPr>
            <a:lvl2pPr lvl="1"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8" name="Shape 8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89" name="Shape 8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sor 1ra Jerarquía">
  <p:cSld name="SECTION_HEADER_1">
    <p:bg>
      <p:bgPr>
        <a:solidFill>
          <a:srgbClr val="3B85FF"/>
        </a:solidFill>
      </p:bgPr>
    </p:bg>
    <p:spTree>
      <p:nvGrpSpPr>
        <p:cNvPr id="90" name="Shape 90"/>
        <p:cNvGrpSpPr/>
        <p:nvPr/>
      </p:nvGrpSpPr>
      <p:grpSpPr>
        <a:xfrm>
          <a:off x="0" y="0"/>
          <a:ext cx="0" cy="0"/>
          <a:chOff x="0" y="0"/>
          <a:chExt cx="0" cy="0"/>
        </a:xfrm>
      </p:grpSpPr>
      <p:sp>
        <p:nvSpPr>
          <p:cNvPr id="91" name="Google Shape;91;g2f789168b6d_0_88"/>
          <p:cNvSpPr txBox="1"/>
          <p:nvPr>
            <p:ph idx="1" type="subTitle"/>
          </p:nvPr>
        </p:nvSpPr>
        <p:spPr>
          <a:xfrm>
            <a:off x="610450" y="1723675"/>
            <a:ext cx="7749900" cy="439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sz="1400">
                <a:solidFill>
                  <a:srgbClr val="FFFFFF"/>
                </a:solidFill>
              </a:defRPr>
            </a:lvl2pPr>
            <a:lvl3pPr lvl="2" rtl="0">
              <a:spcBef>
                <a:spcPts val="0"/>
              </a:spcBef>
              <a:spcAft>
                <a:spcPts val="0"/>
              </a:spcAft>
              <a:buNone/>
              <a:defRPr sz="1400">
                <a:solidFill>
                  <a:srgbClr val="FFFFFF"/>
                </a:solidFill>
              </a:defRPr>
            </a:lvl3pPr>
            <a:lvl4pPr lvl="3" rtl="0">
              <a:spcBef>
                <a:spcPts val="0"/>
              </a:spcBef>
              <a:spcAft>
                <a:spcPts val="0"/>
              </a:spcAft>
              <a:buNone/>
              <a:defRPr sz="1400">
                <a:solidFill>
                  <a:srgbClr val="FFFFFF"/>
                </a:solidFill>
              </a:defRPr>
            </a:lvl4pPr>
            <a:lvl5pPr lvl="4" rtl="0">
              <a:spcBef>
                <a:spcPts val="0"/>
              </a:spcBef>
              <a:spcAft>
                <a:spcPts val="0"/>
              </a:spcAft>
              <a:buNone/>
              <a:defRPr sz="1400">
                <a:solidFill>
                  <a:srgbClr val="FFFFFF"/>
                </a:solidFill>
              </a:defRPr>
            </a:lvl5pPr>
            <a:lvl6pPr lvl="5" rtl="0">
              <a:spcBef>
                <a:spcPts val="0"/>
              </a:spcBef>
              <a:spcAft>
                <a:spcPts val="0"/>
              </a:spcAft>
              <a:buNone/>
              <a:defRPr sz="1400">
                <a:solidFill>
                  <a:srgbClr val="FFFFFF"/>
                </a:solidFill>
              </a:defRPr>
            </a:lvl6pPr>
            <a:lvl7pPr lvl="6" rtl="0">
              <a:spcBef>
                <a:spcPts val="0"/>
              </a:spcBef>
              <a:spcAft>
                <a:spcPts val="0"/>
              </a:spcAft>
              <a:buNone/>
              <a:defRPr sz="1400">
                <a:solidFill>
                  <a:srgbClr val="FFFFFF"/>
                </a:solidFill>
              </a:defRPr>
            </a:lvl7pPr>
            <a:lvl8pPr lvl="7" rtl="0">
              <a:spcBef>
                <a:spcPts val="0"/>
              </a:spcBef>
              <a:spcAft>
                <a:spcPts val="0"/>
              </a:spcAft>
              <a:buNone/>
              <a:defRPr sz="1400">
                <a:solidFill>
                  <a:srgbClr val="FFFFFF"/>
                </a:solidFill>
              </a:defRPr>
            </a:lvl8pPr>
            <a:lvl9pPr lvl="8" rtl="0">
              <a:spcBef>
                <a:spcPts val="0"/>
              </a:spcBef>
              <a:spcAft>
                <a:spcPts val="0"/>
              </a:spcAft>
              <a:buNone/>
              <a:defRPr sz="1400">
                <a:solidFill>
                  <a:srgbClr val="FFFFFF"/>
                </a:solidFill>
              </a:defRPr>
            </a:lvl9pPr>
          </a:lstStyle>
          <a:p/>
        </p:txBody>
      </p:sp>
      <p:sp>
        <p:nvSpPr>
          <p:cNvPr id="92" name="Google Shape;92;g2f789168b6d_0_88"/>
          <p:cNvSpPr txBox="1"/>
          <p:nvPr>
            <p:ph type="title"/>
          </p:nvPr>
        </p:nvSpPr>
        <p:spPr>
          <a:xfrm>
            <a:off x="599700" y="2063900"/>
            <a:ext cx="7749900" cy="133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FFFFFF"/>
                </a:solidFill>
                <a:latin typeface="Proxima Nova"/>
                <a:ea typeface="Proxima Nova"/>
                <a:cs typeface="Proxima Nova"/>
                <a:sym typeface="Proxima Nova"/>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 name="Shape 8"/>
        <p:cNvGrpSpPr/>
        <p:nvPr/>
      </p:nvGrpSpPr>
      <p:grpSpPr>
        <a:xfrm>
          <a:off x="0" y="0"/>
          <a:ext cx="0" cy="0"/>
          <a:chOff x="0" y="0"/>
          <a:chExt cx="0" cy="0"/>
        </a:xfrm>
      </p:grpSpPr>
      <p:sp>
        <p:nvSpPr>
          <p:cNvPr id="9" name="Google Shape;9;p20"/>
          <p:cNvSpPr/>
          <p:nvPr/>
        </p:nvSpPr>
        <p:spPr>
          <a:xfrm>
            <a:off x="61546" y="0"/>
            <a:ext cx="9513277"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 name="Google Shape;10;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2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20"/>
          <p:cNvSpPr txBox="1"/>
          <p:nvPr>
            <p:ph idx="1" type="subTitle"/>
          </p:nvPr>
        </p:nvSpPr>
        <p:spPr>
          <a:xfrm>
            <a:off x="727531" y="2193177"/>
            <a:ext cx="23541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20"/>
          <p:cNvSpPr txBox="1"/>
          <p:nvPr>
            <p:ph idx="2" type="subTitle"/>
          </p:nvPr>
        </p:nvSpPr>
        <p:spPr>
          <a:xfrm>
            <a:off x="727531" y="3739399"/>
            <a:ext cx="23541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20"/>
          <p:cNvSpPr txBox="1"/>
          <p:nvPr>
            <p:ph idx="3" type="subTitle"/>
          </p:nvPr>
        </p:nvSpPr>
        <p:spPr>
          <a:xfrm>
            <a:off x="3399150" y="3739388"/>
            <a:ext cx="23499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0"/>
          <p:cNvSpPr txBox="1"/>
          <p:nvPr>
            <p:ph idx="4" type="subTitle"/>
          </p:nvPr>
        </p:nvSpPr>
        <p:spPr>
          <a:xfrm>
            <a:off x="3399150" y="2193175"/>
            <a:ext cx="23499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20"/>
          <p:cNvSpPr txBox="1"/>
          <p:nvPr>
            <p:ph idx="5" type="title"/>
          </p:nvPr>
        </p:nvSpPr>
        <p:spPr>
          <a:xfrm>
            <a:off x="745115" y="13955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16" name="Google Shape;16;p20"/>
          <p:cNvSpPr txBox="1"/>
          <p:nvPr>
            <p:ph idx="6" type="title"/>
          </p:nvPr>
        </p:nvSpPr>
        <p:spPr>
          <a:xfrm>
            <a:off x="3414634" y="29418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17" name="Google Shape;17;p20"/>
          <p:cNvSpPr txBox="1"/>
          <p:nvPr>
            <p:ph idx="7" type="title"/>
          </p:nvPr>
        </p:nvSpPr>
        <p:spPr>
          <a:xfrm>
            <a:off x="745115" y="29418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18" name="Google Shape;18;p20"/>
          <p:cNvSpPr txBox="1"/>
          <p:nvPr>
            <p:ph idx="8" type="title"/>
          </p:nvPr>
        </p:nvSpPr>
        <p:spPr>
          <a:xfrm>
            <a:off x="3414634" y="13955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19" name="Google Shape;19;p20"/>
          <p:cNvSpPr txBox="1"/>
          <p:nvPr>
            <p:ph idx="9" type="subTitle"/>
          </p:nvPr>
        </p:nvSpPr>
        <p:spPr>
          <a:xfrm>
            <a:off x="6066569" y="3739388"/>
            <a:ext cx="23499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20"/>
          <p:cNvSpPr txBox="1"/>
          <p:nvPr>
            <p:ph idx="13" type="subTitle"/>
          </p:nvPr>
        </p:nvSpPr>
        <p:spPr>
          <a:xfrm>
            <a:off x="6066569" y="2193175"/>
            <a:ext cx="2349900" cy="484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20"/>
          <p:cNvSpPr txBox="1"/>
          <p:nvPr>
            <p:ph idx="14" type="title"/>
          </p:nvPr>
        </p:nvSpPr>
        <p:spPr>
          <a:xfrm>
            <a:off x="6084153" y="29418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22" name="Google Shape;22;p20"/>
          <p:cNvSpPr txBox="1"/>
          <p:nvPr>
            <p:ph idx="15" type="title"/>
          </p:nvPr>
        </p:nvSpPr>
        <p:spPr>
          <a:xfrm>
            <a:off x="6084153" y="1395589"/>
            <a:ext cx="1174950" cy="3852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3000"/>
              <a:buFont typeface="Arial"/>
              <a:buNone/>
              <a:defRPr b="1" i="0" sz="3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23" name="Google Shape;23;p20"/>
          <p:cNvSpPr txBox="1"/>
          <p:nvPr>
            <p:ph idx="16" type="subTitle"/>
          </p:nvPr>
        </p:nvSpPr>
        <p:spPr>
          <a:xfrm>
            <a:off x="727531" y="1911775"/>
            <a:ext cx="23541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24" name="Google Shape;24;p20"/>
          <p:cNvSpPr txBox="1"/>
          <p:nvPr>
            <p:ph idx="17" type="subTitle"/>
          </p:nvPr>
        </p:nvSpPr>
        <p:spPr>
          <a:xfrm>
            <a:off x="727531" y="3458008"/>
            <a:ext cx="23541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25" name="Google Shape;25;p20"/>
          <p:cNvSpPr txBox="1"/>
          <p:nvPr>
            <p:ph idx="18" type="subTitle"/>
          </p:nvPr>
        </p:nvSpPr>
        <p:spPr>
          <a:xfrm>
            <a:off x="3399150" y="3457998"/>
            <a:ext cx="23499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26" name="Google Shape;26;p20"/>
          <p:cNvSpPr txBox="1"/>
          <p:nvPr>
            <p:ph idx="19" type="subTitle"/>
          </p:nvPr>
        </p:nvSpPr>
        <p:spPr>
          <a:xfrm>
            <a:off x="3399150" y="1911775"/>
            <a:ext cx="23499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27" name="Google Shape;27;p20"/>
          <p:cNvSpPr txBox="1"/>
          <p:nvPr>
            <p:ph idx="20" type="subTitle"/>
          </p:nvPr>
        </p:nvSpPr>
        <p:spPr>
          <a:xfrm>
            <a:off x="6066569" y="3457998"/>
            <a:ext cx="23499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28" name="Google Shape;28;p20"/>
          <p:cNvSpPr txBox="1"/>
          <p:nvPr>
            <p:ph idx="21" type="subTitle"/>
          </p:nvPr>
        </p:nvSpPr>
        <p:spPr>
          <a:xfrm>
            <a:off x="6066569" y="1911775"/>
            <a:ext cx="2349900" cy="385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0" i="0" sz="1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ctr">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ctr">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29" name="Shape 29"/>
        <p:cNvGrpSpPr/>
        <p:nvPr/>
      </p:nvGrpSpPr>
      <p:grpSpPr>
        <a:xfrm>
          <a:off x="0" y="0"/>
          <a:ext cx="0" cy="0"/>
          <a:chOff x="0" y="0"/>
          <a:chExt cx="0" cy="0"/>
        </a:xfrm>
      </p:grpSpPr>
      <p:sp>
        <p:nvSpPr>
          <p:cNvPr id="30" name="Google Shape;30;p19"/>
          <p:cNvSpPr txBox="1"/>
          <p:nvPr>
            <p:ph type="ctrTitle"/>
          </p:nvPr>
        </p:nvSpPr>
        <p:spPr>
          <a:xfrm>
            <a:off x="1023750" y="1320975"/>
            <a:ext cx="7096800" cy="22269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rgbClr val="000000"/>
              </a:buClr>
              <a:buSzPts val="5200"/>
              <a:buFont typeface="Arial"/>
              <a:buNone/>
              <a:defRPr b="1" i="0" sz="50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31" name="Google Shape;31;p19"/>
          <p:cNvSpPr txBox="1"/>
          <p:nvPr>
            <p:ph idx="1" type="subTitle"/>
          </p:nvPr>
        </p:nvSpPr>
        <p:spPr>
          <a:xfrm>
            <a:off x="1023750" y="3588575"/>
            <a:ext cx="6271200" cy="475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8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32" name="Google Shape;32;p19"/>
          <p:cNvSpPr/>
          <p:nvPr/>
        </p:nvSpPr>
        <p:spPr>
          <a:xfrm>
            <a:off x="7924800" y="0"/>
            <a:ext cx="1219200" cy="850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3" name="Google Shape;33;p19"/>
          <p:cNvPicPr preferRelativeResize="0"/>
          <p:nvPr/>
        </p:nvPicPr>
        <p:blipFill rotWithShape="1">
          <a:blip r:embed="rId2">
            <a:alphaModFix/>
          </a:blip>
          <a:srcRect b="0" l="0" r="0" t="0"/>
          <a:stretch/>
        </p:blipFill>
        <p:spPr>
          <a:xfrm>
            <a:off x="7924800" y="231775"/>
            <a:ext cx="1038313" cy="3873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34" name="Shape 34"/>
        <p:cNvGrpSpPr/>
        <p:nvPr/>
      </p:nvGrpSpPr>
      <p:grpSpPr>
        <a:xfrm>
          <a:off x="0" y="0"/>
          <a:ext cx="0" cy="0"/>
          <a:chOff x="0" y="0"/>
          <a:chExt cx="0" cy="0"/>
        </a:xfrm>
      </p:grpSpPr>
      <p:sp>
        <p:nvSpPr>
          <p:cNvPr id="35" name="Google Shape;35;p21"/>
          <p:cNvSpPr txBox="1"/>
          <p:nvPr>
            <p:ph type="title"/>
          </p:nvPr>
        </p:nvSpPr>
        <p:spPr>
          <a:xfrm>
            <a:off x="869274" y="1902775"/>
            <a:ext cx="4985425" cy="841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1" i="0" sz="50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36" name="Google Shape;36;p21"/>
          <p:cNvSpPr txBox="1"/>
          <p:nvPr>
            <p:ph idx="2" type="title"/>
          </p:nvPr>
        </p:nvSpPr>
        <p:spPr>
          <a:xfrm>
            <a:off x="869274" y="796775"/>
            <a:ext cx="3573299" cy="841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88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9pPr>
          </a:lstStyle>
          <a:p/>
        </p:txBody>
      </p:sp>
      <p:sp>
        <p:nvSpPr>
          <p:cNvPr id="37" name="Google Shape;37;p21"/>
          <p:cNvSpPr txBox="1"/>
          <p:nvPr>
            <p:ph idx="1" type="subTitle"/>
          </p:nvPr>
        </p:nvSpPr>
        <p:spPr>
          <a:xfrm>
            <a:off x="869275" y="3011025"/>
            <a:ext cx="3573300" cy="71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800" u="none" cap="none" strike="noStrike">
                <a:solidFill>
                  <a:schemeClr val="lt1"/>
                </a:solidFill>
                <a:latin typeface="Inter"/>
                <a:ea typeface="Inter"/>
                <a:cs typeface="Inter"/>
                <a:sym typeface="Inter"/>
              </a:defRPr>
            </a:lvl1pPr>
            <a:lvl2pPr lvl="1"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ctr">
              <a:lnSpc>
                <a:spcPct val="100000"/>
              </a:lnSpc>
              <a:spcBef>
                <a:spcPts val="16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ctr">
              <a:lnSpc>
                <a:spcPct val="100000"/>
              </a:lnSpc>
              <a:spcBef>
                <a:spcPts val="1600"/>
              </a:spcBef>
              <a:spcAft>
                <a:spcPts val="160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8" name="Shape 38"/>
        <p:cNvGrpSpPr/>
        <p:nvPr/>
      </p:nvGrpSpPr>
      <p:grpSpPr>
        <a:xfrm>
          <a:off x="0" y="0"/>
          <a:ext cx="0" cy="0"/>
          <a:chOff x="0" y="0"/>
          <a:chExt cx="0" cy="0"/>
        </a:xfrm>
      </p:grpSpPr>
      <p:sp>
        <p:nvSpPr>
          <p:cNvPr id="39" name="Google Shape;39;p22"/>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40" name="Google Shape;40;p22"/>
          <p:cNvSpPr txBox="1"/>
          <p:nvPr>
            <p:ph idx="1" type="subTitle"/>
          </p:nvPr>
        </p:nvSpPr>
        <p:spPr>
          <a:xfrm>
            <a:off x="641721" y="1582522"/>
            <a:ext cx="4606140" cy="676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 name="Google Shape;41;p22"/>
          <p:cNvSpPr txBox="1"/>
          <p:nvPr>
            <p:ph idx="2" type="subTitle"/>
          </p:nvPr>
        </p:nvSpPr>
        <p:spPr>
          <a:xfrm>
            <a:off x="641721" y="2702257"/>
            <a:ext cx="4606140" cy="67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22"/>
          <p:cNvSpPr txBox="1"/>
          <p:nvPr>
            <p:ph idx="3" type="subTitle"/>
          </p:nvPr>
        </p:nvSpPr>
        <p:spPr>
          <a:xfrm>
            <a:off x="641721" y="3823192"/>
            <a:ext cx="4606140" cy="67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22"/>
          <p:cNvSpPr txBox="1"/>
          <p:nvPr>
            <p:ph idx="4" type="subTitle"/>
          </p:nvPr>
        </p:nvSpPr>
        <p:spPr>
          <a:xfrm>
            <a:off x="641721" y="1241275"/>
            <a:ext cx="4606140" cy="530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1"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l">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44" name="Google Shape;44;p22"/>
          <p:cNvSpPr txBox="1"/>
          <p:nvPr>
            <p:ph idx="5" type="subTitle"/>
          </p:nvPr>
        </p:nvSpPr>
        <p:spPr>
          <a:xfrm>
            <a:off x="641721" y="2350127"/>
            <a:ext cx="4606140" cy="52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1"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l">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45" name="Google Shape;45;p22"/>
          <p:cNvSpPr txBox="1"/>
          <p:nvPr>
            <p:ph idx="6" type="subTitle"/>
          </p:nvPr>
        </p:nvSpPr>
        <p:spPr>
          <a:xfrm>
            <a:off x="641721" y="3470626"/>
            <a:ext cx="4606140" cy="52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Bebas Neue"/>
              <a:buNone/>
              <a:defRPr b="1"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2pPr>
            <a:lvl3pPr lvl="2"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3pPr>
            <a:lvl4pPr lvl="3"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4pPr>
            <a:lvl5pPr lvl="4"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5pPr>
            <a:lvl6pPr lvl="5"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6pPr>
            <a:lvl7pPr lvl="6"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7pPr>
            <a:lvl8pPr lvl="7" marR="0" rtl="0" algn="l">
              <a:lnSpc>
                <a:spcPct val="100000"/>
              </a:lnSpc>
              <a:spcBef>
                <a:spcPts val="1600"/>
              </a:spcBef>
              <a:spcAft>
                <a:spcPts val="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8pPr>
            <a:lvl9pPr lvl="8" marR="0" rtl="0" algn="l">
              <a:lnSpc>
                <a:spcPct val="100000"/>
              </a:lnSpc>
              <a:spcBef>
                <a:spcPts val="1600"/>
              </a:spcBef>
              <a:spcAft>
                <a:spcPts val="1600"/>
              </a:spcAft>
              <a:buClr>
                <a:srgbClr val="000000"/>
              </a:buClr>
              <a:buSzPts val="2400"/>
              <a:buFont typeface="Bebas Neue"/>
              <a:buNone/>
              <a:defRPr b="0" i="0" sz="2400" u="none" cap="none" strike="noStrike">
                <a:solidFill>
                  <a:srgbClr val="000000"/>
                </a:solidFill>
                <a:latin typeface="Bebas Neue"/>
                <a:ea typeface="Bebas Neue"/>
                <a:cs typeface="Bebas Neue"/>
                <a:sym typeface="Bebas Neue"/>
              </a:defRPr>
            </a:lvl9pPr>
          </a:lstStyle>
          <a:p/>
        </p:txBody>
      </p:sp>
      <p:sp>
        <p:nvSpPr>
          <p:cNvPr id="46" name="Google Shape;46;p22"/>
          <p:cNvSpPr txBox="1"/>
          <p:nvPr/>
        </p:nvSpPr>
        <p:spPr>
          <a:xfrm>
            <a:off x="139660" y="264931"/>
            <a:ext cx="5020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chemeClr val="accent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27"/>
          <p:cNvSpPr/>
          <p:nvPr>
            <p:ph idx="2" type="pic"/>
          </p:nvPr>
        </p:nvSpPr>
        <p:spPr>
          <a:xfrm>
            <a:off x="0" y="0"/>
            <a:ext cx="9144000" cy="5143500"/>
          </a:xfrm>
          <a:prstGeom prst="rect">
            <a:avLst/>
          </a:prstGeom>
          <a:noFill/>
          <a:ln>
            <a:noFill/>
          </a:ln>
        </p:spPr>
      </p:sp>
      <p:sp>
        <p:nvSpPr>
          <p:cNvPr id="49" name="Google Shape;49;p27"/>
          <p:cNvSpPr txBox="1"/>
          <p:nvPr>
            <p:ph type="title"/>
          </p:nvPr>
        </p:nvSpPr>
        <p:spPr>
          <a:xfrm>
            <a:off x="2452325" y="3344975"/>
            <a:ext cx="4239300" cy="1263600"/>
          </a:xfrm>
          <a:prstGeom prst="rect">
            <a:avLst/>
          </a:prstGeom>
          <a:solidFill>
            <a:schemeClr val="lt1"/>
          </a:solid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0" name="Shape 50"/>
        <p:cNvGrpSpPr/>
        <p:nvPr/>
      </p:nvGrpSpPr>
      <p:grpSpPr>
        <a:xfrm>
          <a:off x="0" y="0"/>
          <a:ext cx="0" cy="0"/>
          <a:chOff x="0" y="0"/>
          <a:chExt cx="0" cy="0"/>
        </a:xfrm>
      </p:grpSpPr>
      <p:sp>
        <p:nvSpPr>
          <p:cNvPr id="51" name="Google Shape;51;p23"/>
          <p:cNvSpPr txBox="1"/>
          <p:nvPr>
            <p:ph type="title"/>
          </p:nvPr>
        </p:nvSpPr>
        <p:spPr>
          <a:xfrm>
            <a:off x="4327725" y="3744550"/>
            <a:ext cx="4103100" cy="643200"/>
          </a:xfrm>
          <a:prstGeom prst="rect">
            <a:avLst/>
          </a:prstGeom>
          <a:noFill/>
          <a:ln>
            <a:noFill/>
          </a:ln>
        </p:spPr>
        <p:txBody>
          <a:bodyPr anchorCtr="0" anchor="t" bIns="91425" lIns="91425" spcFirstLastPara="1" rIns="91425" wrap="square" tIns="91425">
            <a:noAutofit/>
          </a:bodyPr>
          <a:lstStyle>
            <a:lvl1pPr lvl="0" marR="0" rtl="0" algn="r">
              <a:lnSpc>
                <a:spcPct val="115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
        <p:nvSpPr>
          <p:cNvPr id="52" name="Google Shape;52;p23"/>
          <p:cNvSpPr txBox="1"/>
          <p:nvPr>
            <p:ph idx="1" type="subTitle"/>
          </p:nvPr>
        </p:nvSpPr>
        <p:spPr>
          <a:xfrm>
            <a:off x="684525" y="2011625"/>
            <a:ext cx="7746300" cy="16986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000000"/>
              </a:buClr>
              <a:buSzPts val="3000"/>
              <a:buFont typeface="Arial"/>
              <a:buNone/>
              <a:defRPr b="0" i="0" sz="3000" u="none" cap="none" strike="noStrike">
                <a:solidFill>
                  <a:srgbClr val="000000"/>
                </a:solidFill>
                <a:latin typeface="Inter"/>
                <a:ea typeface="Inter"/>
                <a:cs typeface="Inter"/>
                <a:sym typeface="Inter"/>
              </a:defRPr>
            </a:lvl1pPr>
            <a:lvl2pPr lvl="1"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3000"/>
              <a:buFont typeface="Arial"/>
              <a:buNone/>
              <a:defRPr b="0" i="0" sz="3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dk2"/>
        </a:solidFill>
      </p:bgPr>
    </p:bg>
    <p:spTree>
      <p:nvGrpSpPr>
        <p:cNvPr id="53" name="Shape 53"/>
        <p:cNvGrpSpPr/>
        <p:nvPr/>
      </p:nvGrpSpPr>
      <p:grpSpPr>
        <a:xfrm>
          <a:off x="0" y="0"/>
          <a:ext cx="0" cy="0"/>
          <a:chOff x="0" y="0"/>
          <a:chExt cx="0" cy="0"/>
        </a:xfrm>
      </p:grpSpPr>
      <p:sp>
        <p:nvSpPr>
          <p:cNvPr id="54" name="Google Shape;54;p32"/>
          <p:cNvSpPr txBox="1"/>
          <p:nvPr>
            <p:ph type="title"/>
          </p:nvPr>
        </p:nvSpPr>
        <p:spPr>
          <a:xfrm>
            <a:off x="1883694" y="782371"/>
            <a:ext cx="5376600" cy="1058700"/>
          </a:xfrm>
          <a:prstGeom prst="rect">
            <a:avLst/>
          </a:prstGeom>
          <a:noFill/>
          <a:ln>
            <a:noFill/>
          </a:ln>
        </p:spPr>
        <p:txBody>
          <a:bodyPr anchorCtr="0" anchor="t" bIns="91425" lIns="91425" spcFirstLastPara="1" rIns="91425" wrap="square" tIns="91425">
            <a:noAutofit/>
          </a:bodyPr>
          <a:lstStyle>
            <a:lvl1pPr lvl="0" marR="0" rtl="0" algn="ctr">
              <a:lnSpc>
                <a:spcPct val="80000"/>
              </a:lnSpc>
              <a:spcBef>
                <a:spcPts val="0"/>
              </a:spcBef>
              <a:spcAft>
                <a:spcPts val="0"/>
              </a:spcAft>
              <a:buClr>
                <a:srgbClr val="000000"/>
              </a:buClr>
              <a:buSzPts val="3000"/>
              <a:buFont typeface="Arial"/>
              <a:buNone/>
              <a:defRPr b="1" i="0" sz="75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32"/>
          <p:cNvSpPr txBox="1"/>
          <p:nvPr>
            <p:ph idx="1" type="subTitle"/>
          </p:nvPr>
        </p:nvSpPr>
        <p:spPr>
          <a:xfrm>
            <a:off x="1883706" y="1890775"/>
            <a:ext cx="5376600" cy="1175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24"/>
          <p:cNvSpPr txBox="1"/>
          <p:nvPr>
            <p:ph hasCustomPrompt="1" type="title"/>
          </p:nvPr>
        </p:nvSpPr>
        <p:spPr>
          <a:xfrm>
            <a:off x="1762950" y="2167788"/>
            <a:ext cx="5618100" cy="1112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9600"/>
              <a:buFont typeface="Arial"/>
              <a:buNone/>
              <a:defRPr b="1" i="0" sz="72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9pPr>
          </a:lstStyle>
          <a:p>
            <a:r>
              <a:t>xx%</a:t>
            </a:r>
          </a:p>
        </p:txBody>
      </p:sp>
      <p:sp>
        <p:nvSpPr>
          <p:cNvPr id="58" name="Google Shape;58;p24"/>
          <p:cNvSpPr txBox="1"/>
          <p:nvPr>
            <p:ph idx="1" type="subTitle"/>
          </p:nvPr>
        </p:nvSpPr>
        <p:spPr>
          <a:xfrm>
            <a:off x="1762950" y="3088213"/>
            <a:ext cx="5618100" cy="497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800" u="none" cap="none" strike="noStrike">
                <a:solidFill>
                  <a:srgbClr val="000000"/>
                </a:solidFill>
                <a:latin typeface="Inter"/>
                <a:ea typeface="Inter"/>
                <a:cs typeface="Inter"/>
                <a:sym typeface="Inter"/>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lvl="2"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lvl="3"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16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1600"/>
              </a:spcBef>
              <a:spcAft>
                <a:spcPts val="160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2F2F2"/>
        </a:solidFill>
      </p:bgPr>
    </p:bg>
    <p:spTree>
      <p:nvGrpSpPr>
        <p:cNvPr id="5" name="Shape 5"/>
        <p:cNvGrpSpPr/>
        <p:nvPr/>
      </p:nvGrpSpPr>
      <p:grpSpPr>
        <a:xfrm>
          <a:off x="0" y="0"/>
          <a:ext cx="0" cy="0"/>
          <a:chOff x="0" y="0"/>
          <a:chExt cx="0" cy="0"/>
        </a:xfrm>
      </p:grpSpPr>
      <p:pic>
        <p:nvPicPr>
          <p:cNvPr id="6" name="Google Shape;6;p17"/>
          <p:cNvPicPr preferRelativeResize="0"/>
          <p:nvPr/>
        </p:nvPicPr>
        <p:blipFill rotWithShape="1">
          <a:blip r:embed="rId1">
            <a:alphaModFix/>
          </a:blip>
          <a:srcRect b="0" l="0" r="0" t="0"/>
          <a:stretch/>
        </p:blipFill>
        <p:spPr>
          <a:xfrm>
            <a:off x="8575762" y="231289"/>
            <a:ext cx="387351" cy="387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385">
          <p15:clr>
            <a:srgbClr val="F26B43"/>
          </p15:clr>
        </p15:guide>
        <p15:guide id="3" pos="5375">
          <p15:clr>
            <a:srgbClr val="F26B43"/>
          </p15:clr>
        </p15:guide>
        <p15:guide id="4" orient="horz">
          <p15:clr>
            <a:srgbClr val="F26B43"/>
          </p15:clr>
        </p15:guide>
        <p15:guide id="5" orient="horz" pos="3240">
          <p15:clr>
            <a:srgbClr val="F26B43"/>
          </p15:clr>
        </p15:guide>
        <p15:guide id="6" orient="horz" pos="3003">
          <p15:clr>
            <a:srgbClr val="F26B43"/>
          </p15:clr>
        </p15:guide>
        <p15:guide id="7" orient="horz" pos="237">
          <p15:clr>
            <a:srgbClr val="F26B43"/>
          </p15:clr>
        </p15:guide>
        <p15:guide id="8" orient="horz" pos="486">
          <p15:clr>
            <a:srgbClr val="F26B43"/>
          </p15:clr>
        </p15:guide>
        <p15:guide id="9">
          <p15:clr>
            <a:srgbClr val="F26B43"/>
          </p15:clr>
        </p15:guide>
        <p15:guide id="10" pos="5760">
          <p15:clr>
            <a:srgbClr val="F26B43"/>
          </p15:clr>
        </p15:guide>
        <p15:guide id="11"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gif"/><Relationship Id="rId4" Type="http://schemas.openxmlformats.org/officeDocument/2006/relationships/hyperlink" Target="https://www.sololearn.com/es/compiler-playground/jav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www.youtube.com/redirect?event=video_description&amp;redir_token=QUFFLUhqbjBGSGxNemJlNi1weURkWGhhMHhSRkNUeWJTd3xBQ3Jtc0tuTnp4cHR2N2VhUHRPVERDaDlPRzJuV3lyb1NpOXFHWVRZTWhiaUZ3cVQ3YW9IQUN5c3dfQlUxV0phYmJjY0M4aHpoLWdMU0VEbVFYVFFzeFhpVUZ5eG55Y29CVFlMUURCdHozQWdUYk84RDlKOUNQRQ&amp;q=https%3A%2F%2Fwww.oracle.com%2Fjava%2Ftechnologies%2Fdownloads%2F&amp;v=aoW2gsmYBHQ" TargetMode="External"/><Relationship Id="rId4" Type="http://schemas.openxmlformats.org/officeDocument/2006/relationships/hyperlink" Target="https://www.oracle.com/java/technologies/downloads/" TargetMode="External"/><Relationship Id="rId5" Type="http://schemas.openxmlformats.org/officeDocument/2006/relationships/hyperlink" Target="https://www.youtube.com/redirect?event=video_description&amp;redir_token=QUFFLUhqblZza3ljRWswRGxRUElEVHZRNlRXc01UNi1yZ3xBQ3Jtc0tuV0ZKU294OUo5OWhZMkFrMFVJb2FMRnVGM1ZHZDVSRFpjUFhFSzBydy01RHVjUklnSWU1UktBRlBLdlpuVTEwQTJObGVrMElNRWk0OWd0RXhNRVgzX1lsUGYzeHY3aTdreHAwa3JBVmljTEZvVm9Qdw&amp;q=https%3A%2F%2Fwww.jetbrains.com%2Fes-es%2Fidea%2Fdownload%2F%23section%3Dwindows&amp;v=aoW2gsmYBHQ" TargetMode="External"/><Relationship Id="rId6" Type="http://schemas.openxmlformats.org/officeDocument/2006/relationships/hyperlink" Target="https://www.youtube.com/watch?v=aoW2gsmYBHQ"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www.sololearn.com/es/compiler-playground/java" TargetMode="External"/><Relationship Id="rId4" Type="http://schemas.openxmlformats.org/officeDocument/2006/relationships/image" Target="../media/image5.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p:nvPr/>
        </p:nvSpPr>
        <p:spPr>
          <a:xfrm>
            <a:off x="0" y="0"/>
            <a:ext cx="9144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8" name="Google Shape;98;p1"/>
          <p:cNvPicPr preferRelativeResize="0"/>
          <p:nvPr/>
        </p:nvPicPr>
        <p:blipFill rotWithShape="1">
          <a:blip r:embed="rId3">
            <a:alphaModFix/>
          </a:blip>
          <a:srcRect b="0" l="0" r="0" t="0"/>
          <a:stretch/>
        </p:blipFill>
        <p:spPr>
          <a:xfrm>
            <a:off x="2225675" y="1879600"/>
            <a:ext cx="4692650" cy="9452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f78f96d7b3_0_1"/>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 Variables y Tipos de Datos </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71" name="Google Shape;171;g2f78f96d7b3_0_1"/>
          <p:cNvSpPr txBox="1"/>
          <p:nvPr>
            <p:ph idx="1" type="subTitle"/>
          </p:nvPr>
        </p:nvSpPr>
        <p:spPr>
          <a:xfrm>
            <a:off x="611200" y="1077134"/>
            <a:ext cx="4491000" cy="3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O" sz="1100">
                <a:solidFill>
                  <a:schemeClr val="dk1"/>
                </a:solidFill>
                <a:latin typeface="Arial"/>
                <a:ea typeface="Arial"/>
                <a:cs typeface="Arial"/>
                <a:sym typeface="Arial"/>
              </a:rPr>
              <a:t>Tipos primitivos:</a:t>
            </a:r>
            <a:r>
              <a:rPr lang="es-CO" sz="1100">
                <a:solidFill>
                  <a:schemeClr val="dk1"/>
                </a:solidFill>
                <a:latin typeface="Arial"/>
                <a:ea typeface="Arial"/>
                <a:cs typeface="Arial"/>
                <a:sym typeface="Arial"/>
              </a:rPr>
              <a:t> </a:t>
            </a:r>
            <a:r>
              <a:rPr lang="es-CO" sz="1100">
                <a:solidFill>
                  <a:srgbClr val="188038"/>
                </a:solidFill>
                <a:latin typeface="Roboto Mono"/>
                <a:ea typeface="Roboto Mono"/>
                <a:cs typeface="Roboto Mono"/>
                <a:sym typeface="Roboto Mono"/>
              </a:rPr>
              <a:t>int</a:t>
            </a:r>
            <a:r>
              <a:rPr lang="es-CO" sz="1100">
                <a:solidFill>
                  <a:schemeClr val="dk1"/>
                </a:solidFill>
                <a:latin typeface="Arial"/>
                <a:ea typeface="Arial"/>
                <a:cs typeface="Arial"/>
                <a:sym typeface="Arial"/>
              </a:rPr>
              <a:t>, </a:t>
            </a:r>
            <a:r>
              <a:rPr lang="es-CO" sz="1100">
                <a:solidFill>
                  <a:srgbClr val="188038"/>
                </a:solidFill>
                <a:latin typeface="Roboto Mono"/>
                <a:ea typeface="Roboto Mono"/>
                <a:cs typeface="Roboto Mono"/>
                <a:sym typeface="Roboto Mono"/>
              </a:rPr>
              <a:t>double</a:t>
            </a:r>
            <a:r>
              <a:rPr lang="es-CO" sz="1100">
                <a:solidFill>
                  <a:schemeClr val="dk1"/>
                </a:solidFill>
                <a:latin typeface="Arial"/>
                <a:ea typeface="Arial"/>
                <a:cs typeface="Arial"/>
                <a:sym typeface="Arial"/>
              </a:rPr>
              <a:t>, </a:t>
            </a:r>
            <a:r>
              <a:rPr lang="es-CO" sz="1100">
                <a:solidFill>
                  <a:srgbClr val="188038"/>
                </a:solidFill>
                <a:latin typeface="Roboto Mono"/>
                <a:ea typeface="Roboto Mono"/>
                <a:cs typeface="Roboto Mono"/>
                <a:sym typeface="Roboto Mono"/>
              </a:rPr>
              <a:t>char</a:t>
            </a:r>
            <a:r>
              <a:rPr lang="es-CO" sz="1100">
                <a:solidFill>
                  <a:schemeClr val="dk1"/>
                </a:solidFill>
                <a:latin typeface="Arial"/>
                <a:ea typeface="Arial"/>
                <a:cs typeface="Arial"/>
                <a:sym typeface="Arial"/>
              </a:rPr>
              <a:t>, </a:t>
            </a:r>
            <a:r>
              <a:rPr lang="es-CO" sz="1100">
                <a:solidFill>
                  <a:srgbClr val="188038"/>
                </a:solidFill>
                <a:latin typeface="Roboto Mono"/>
                <a:ea typeface="Roboto Mono"/>
                <a:cs typeface="Roboto Mono"/>
                <a:sym typeface="Roboto Mono"/>
              </a:rPr>
              <a:t>boolean</a:t>
            </a:r>
            <a:r>
              <a:rPr lang="es-CO" sz="1100">
                <a:solidFill>
                  <a:schemeClr val="dk1"/>
                </a:solidFill>
                <a:latin typeface="Arial"/>
                <a:ea typeface="Arial"/>
                <a:cs typeface="Arial"/>
                <a:sym typeface="Arial"/>
              </a:rPr>
              <a:t>,</a:t>
            </a:r>
            <a:r>
              <a:rPr lang="es-CO" sz="1100">
                <a:solidFill>
                  <a:srgbClr val="188038"/>
                </a:solidFill>
                <a:latin typeface="Roboto Mono"/>
                <a:ea typeface="Roboto Mono"/>
                <a:cs typeface="Roboto Mono"/>
                <a:sym typeface="Roboto Mono"/>
              </a:rPr>
              <a:t>String</a:t>
            </a:r>
            <a:r>
              <a:rPr lang="es-CO" sz="1100">
                <a:solidFill>
                  <a:schemeClr val="dk1"/>
                </a:solidFill>
                <a:latin typeface="Arial"/>
                <a:ea typeface="Arial"/>
                <a:cs typeface="Arial"/>
                <a:sym typeface="Arial"/>
              </a:rPr>
              <a:t>  etc.</a:t>
            </a:r>
            <a:endParaRPr sz="11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CO" sz="1100">
                <a:solidFill>
                  <a:schemeClr val="dk1"/>
                </a:solidFill>
                <a:latin typeface="Arial"/>
                <a:ea typeface="Arial"/>
                <a:cs typeface="Arial"/>
                <a:sym typeface="Arial"/>
              </a:rPr>
              <a:t>Declaración y asignación de variables:</a:t>
            </a:r>
            <a:endParaRPr b="1"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pic>
        <p:nvPicPr>
          <p:cNvPr id="172" name="Google Shape;172;g2f78f96d7b3_0_1"/>
          <p:cNvPicPr preferRelativeResize="0"/>
          <p:nvPr/>
        </p:nvPicPr>
        <p:blipFill rotWithShape="1">
          <a:blip r:embed="rId3">
            <a:alphaModFix/>
          </a:blip>
          <a:srcRect b="0" l="0" r="0" t="0"/>
          <a:stretch/>
        </p:blipFill>
        <p:spPr>
          <a:xfrm>
            <a:off x="6374825" y="771527"/>
            <a:ext cx="2769172" cy="1730726"/>
          </a:xfrm>
          <a:prstGeom prst="rect">
            <a:avLst/>
          </a:prstGeom>
          <a:noFill/>
          <a:ln>
            <a:noFill/>
          </a:ln>
        </p:spPr>
      </p:pic>
      <p:pic>
        <p:nvPicPr>
          <p:cNvPr id="173" name="Google Shape;173;g2f78f96d7b3_0_1"/>
          <p:cNvPicPr preferRelativeResize="0"/>
          <p:nvPr/>
        </p:nvPicPr>
        <p:blipFill>
          <a:blip r:embed="rId4">
            <a:alphaModFix/>
          </a:blip>
          <a:stretch>
            <a:fillRect/>
          </a:stretch>
        </p:blipFill>
        <p:spPr>
          <a:xfrm>
            <a:off x="856675" y="1833175"/>
            <a:ext cx="4608676" cy="1313400"/>
          </a:xfrm>
          <a:prstGeom prst="rect">
            <a:avLst/>
          </a:prstGeom>
          <a:noFill/>
          <a:ln>
            <a:noFill/>
          </a:ln>
        </p:spPr>
      </p:pic>
      <p:sp>
        <p:nvSpPr>
          <p:cNvPr id="174" name="Google Shape;174;g2f78f96d7b3_0_1"/>
          <p:cNvSpPr txBox="1"/>
          <p:nvPr/>
        </p:nvSpPr>
        <p:spPr>
          <a:xfrm>
            <a:off x="5465350" y="3551525"/>
            <a:ext cx="3000000" cy="106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sz="1100">
                <a:solidFill>
                  <a:schemeClr val="dk1"/>
                </a:solidFill>
              </a:rPr>
              <a:t>Operadores: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Aritméticos:</a:t>
            </a:r>
            <a:r>
              <a:rPr lang="es-CO" sz="1100">
                <a:solidFill>
                  <a:schemeClr val="dk1"/>
                </a:solidFill>
              </a:rPr>
              <a:t> </a:t>
            </a:r>
            <a:r>
              <a:rPr lang="es-CO" sz="1100">
                <a:solidFill>
                  <a:srgbClr val="188038"/>
                </a:solidFill>
                <a:latin typeface="Roboto Mono"/>
                <a:ea typeface="Roboto Mono"/>
                <a:cs typeface="Roboto Mono"/>
                <a:sym typeface="Roboto Mono"/>
              </a:rPr>
              <a:t>+</a:t>
            </a:r>
            <a:r>
              <a:rPr lang="es-CO" sz="1100">
                <a:solidFill>
                  <a:schemeClr val="dk1"/>
                </a:solidFill>
              </a:rPr>
              <a:t>, </a:t>
            </a:r>
            <a:r>
              <a:rPr lang="es-CO" sz="1100">
                <a:solidFill>
                  <a:srgbClr val="188038"/>
                </a:solidFill>
                <a:latin typeface="Roboto Mono"/>
                <a:ea typeface="Roboto Mono"/>
                <a:cs typeface="Roboto Mono"/>
                <a:sym typeface="Roboto Mono"/>
              </a:rPr>
              <a:t>-</a:t>
            </a:r>
            <a:r>
              <a:rPr lang="es-CO" sz="1100">
                <a:solidFill>
                  <a:schemeClr val="dk1"/>
                </a:solidFill>
              </a:rPr>
              <a:t>, </a:t>
            </a:r>
            <a:r>
              <a:rPr lang="es-CO" sz="1100">
                <a:solidFill>
                  <a:srgbClr val="188038"/>
                </a:solidFill>
                <a:latin typeface="Roboto Mono"/>
                <a:ea typeface="Roboto Mono"/>
                <a:cs typeface="Roboto Mono"/>
                <a:sym typeface="Roboto Mono"/>
              </a:rPr>
              <a:t>*</a:t>
            </a:r>
            <a:r>
              <a:rPr lang="es-CO" sz="1100">
                <a:solidFill>
                  <a:schemeClr val="dk1"/>
                </a:solidFill>
              </a:rPr>
              <a:t>, </a:t>
            </a:r>
            <a:r>
              <a:rPr lang="es-CO" sz="1100">
                <a:solidFill>
                  <a:srgbClr val="188038"/>
                </a:solidFill>
                <a:latin typeface="Roboto Mono"/>
                <a:ea typeface="Roboto Mono"/>
                <a:cs typeface="Roboto Mono"/>
                <a:sym typeface="Roboto Mono"/>
              </a:rPr>
              <a:t>/</a:t>
            </a:r>
            <a:r>
              <a:rPr lang="es-CO" sz="1100">
                <a:solidFill>
                  <a:schemeClr val="dk1"/>
                </a:solidFill>
              </a:rPr>
              <a:t>, </a:t>
            </a:r>
            <a:r>
              <a:rPr lang="es-CO" sz="1100">
                <a:solidFill>
                  <a:srgbClr val="188038"/>
                </a:solidFill>
                <a:latin typeface="Roboto Mono"/>
                <a:ea typeface="Roboto Mono"/>
                <a:cs typeface="Roboto Mono"/>
                <a:sym typeface="Roboto Mono"/>
              </a:rPr>
              <a:t>%</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Relacionales:</a:t>
            </a:r>
            <a:r>
              <a:rPr lang="es-CO" sz="1100">
                <a:solidFill>
                  <a:schemeClr val="dk1"/>
                </a:solidFill>
              </a:rPr>
              <a:t> </a:t>
            </a:r>
            <a:r>
              <a:rPr lang="es-CO" sz="1100">
                <a:solidFill>
                  <a:srgbClr val="188038"/>
                </a:solidFill>
                <a:latin typeface="Roboto Mono"/>
                <a:ea typeface="Roboto Mono"/>
                <a:cs typeface="Roboto Mono"/>
                <a:sym typeface="Roboto Mono"/>
              </a:rPr>
              <a:t>==</a:t>
            </a:r>
            <a:r>
              <a:rPr lang="es-CO" sz="1100">
                <a:solidFill>
                  <a:schemeClr val="dk1"/>
                </a:solidFill>
              </a:rPr>
              <a:t>, </a:t>
            </a:r>
            <a:r>
              <a:rPr lang="es-CO" sz="1100">
                <a:solidFill>
                  <a:srgbClr val="188038"/>
                </a:solidFill>
                <a:latin typeface="Roboto Mono"/>
                <a:ea typeface="Roboto Mono"/>
                <a:cs typeface="Roboto Mono"/>
                <a:sym typeface="Roboto Mono"/>
              </a:rPr>
              <a:t>!=</a:t>
            </a:r>
            <a:r>
              <a:rPr lang="es-CO" sz="1100">
                <a:solidFill>
                  <a:schemeClr val="dk1"/>
                </a:solidFill>
              </a:rPr>
              <a:t>, </a:t>
            </a:r>
            <a:r>
              <a:rPr lang="es-CO" sz="1100">
                <a:solidFill>
                  <a:srgbClr val="188038"/>
                </a:solidFill>
                <a:latin typeface="Roboto Mono"/>
                <a:ea typeface="Roboto Mono"/>
                <a:cs typeface="Roboto Mono"/>
                <a:sym typeface="Roboto Mono"/>
              </a:rPr>
              <a:t>&gt;</a:t>
            </a:r>
            <a:r>
              <a:rPr lang="es-CO" sz="1100">
                <a:solidFill>
                  <a:schemeClr val="dk1"/>
                </a:solidFill>
              </a:rPr>
              <a:t>, </a:t>
            </a:r>
            <a:r>
              <a:rPr lang="es-CO" sz="1100">
                <a:solidFill>
                  <a:srgbClr val="188038"/>
                </a:solidFill>
                <a:latin typeface="Roboto Mono"/>
                <a:ea typeface="Roboto Mono"/>
                <a:cs typeface="Roboto Mono"/>
                <a:sym typeface="Roboto Mono"/>
              </a:rPr>
              <a:t>&lt;</a:t>
            </a:r>
            <a:r>
              <a:rPr lang="es-CO" sz="1100">
                <a:solidFill>
                  <a:schemeClr val="dk1"/>
                </a:solidFill>
              </a:rPr>
              <a:t>, </a:t>
            </a:r>
            <a:r>
              <a:rPr lang="es-CO" sz="1100">
                <a:solidFill>
                  <a:srgbClr val="188038"/>
                </a:solidFill>
                <a:latin typeface="Roboto Mono"/>
                <a:ea typeface="Roboto Mono"/>
                <a:cs typeface="Roboto Mono"/>
                <a:sym typeface="Roboto Mono"/>
              </a:rPr>
              <a:t>&gt;=</a:t>
            </a:r>
            <a:r>
              <a:rPr lang="es-CO" sz="1100">
                <a:solidFill>
                  <a:schemeClr val="dk1"/>
                </a:solidFill>
              </a:rPr>
              <a:t>, </a:t>
            </a:r>
            <a:r>
              <a:rPr lang="es-CO" sz="1100">
                <a:solidFill>
                  <a:srgbClr val="188038"/>
                </a:solidFill>
                <a:latin typeface="Roboto Mono"/>
                <a:ea typeface="Roboto Mono"/>
                <a:cs typeface="Roboto Mono"/>
                <a:sym typeface="Roboto Mono"/>
              </a:rPr>
              <a:t>&lt;=</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Lógicos:</a:t>
            </a:r>
            <a:r>
              <a:rPr lang="es-CO" sz="1100">
                <a:solidFill>
                  <a:schemeClr val="dk1"/>
                </a:solidFill>
              </a:rPr>
              <a:t> </a:t>
            </a:r>
            <a:r>
              <a:rPr lang="es-CO" sz="1100">
                <a:solidFill>
                  <a:srgbClr val="188038"/>
                </a:solidFill>
                <a:latin typeface="Roboto Mono"/>
                <a:ea typeface="Roboto Mono"/>
                <a:cs typeface="Roboto Mono"/>
                <a:sym typeface="Roboto Mono"/>
              </a:rPr>
              <a:t>&amp;&amp;</a:t>
            </a:r>
            <a:r>
              <a:rPr lang="es-CO" sz="1100">
                <a:solidFill>
                  <a:schemeClr val="dk1"/>
                </a:solidFill>
              </a:rPr>
              <a:t>, </a:t>
            </a:r>
            <a:r>
              <a:rPr lang="es-CO" sz="1100">
                <a:solidFill>
                  <a:srgbClr val="188038"/>
                </a:solidFill>
                <a:latin typeface="Roboto Mono"/>
                <a:ea typeface="Roboto Mono"/>
                <a:cs typeface="Roboto Mono"/>
                <a:sym typeface="Roboto Mono"/>
              </a:rPr>
              <a:t>||</a:t>
            </a:r>
            <a:r>
              <a:rPr lang="es-CO" sz="1100">
                <a:solidFill>
                  <a:schemeClr val="dk1"/>
                </a:solidFill>
              </a:rPr>
              <a:t>, </a:t>
            </a:r>
            <a:r>
              <a:rPr lang="es-CO" sz="1100">
                <a:solidFill>
                  <a:srgbClr val="188038"/>
                </a:solidFill>
                <a:latin typeface="Roboto Mono"/>
                <a:ea typeface="Roboto Mono"/>
                <a:cs typeface="Roboto Mono"/>
                <a:sym typeface="Roboto Mono"/>
              </a:rPr>
              <a:t>!</a:t>
            </a:r>
            <a:endParaRPr sz="1100">
              <a:solidFill>
                <a:srgbClr val="188038"/>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f78f96d7b3_0_11"/>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 </a:t>
            </a:r>
            <a:r>
              <a:rPr lang="es-CO"/>
              <a:t>Estructuras de Control</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80" name="Google Shape;180;g2f78f96d7b3_0_11"/>
          <p:cNvSpPr txBox="1"/>
          <p:nvPr>
            <p:ph idx="1" type="subTitle"/>
          </p:nvPr>
        </p:nvSpPr>
        <p:spPr>
          <a:xfrm>
            <a:off x="611200" y="550232"/>
            <a:ext cx="44910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O" sz="1100">
                <a:solidFill>
                  <a:schemeClr val="dk1"/>
                </a:solidFill>
                <a:latin typeface="Arial"/>
                <a:ea typeface="Arial"/>
                <a:cs typeface="Arial"/>
                <a:sym typeface="Arial"/>
              </a:rPr>
              <a:t>Las estructuras de control permiten a los desarrolladores controlar el flujo de ejecución de un programa basándose en condiciones o repeticiones. Las principales estructuras de control en Java son:</a:t>
            </a:r>
            <a:endParaRPr b="1"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81" name="Google Shape;181;g2f78f96d7b3_0_11"/>
          <p:cNvSpPr txBox="1"/>
          <p:nvPr/>
        </p:nvSpPr>
        <p:spPr>
          <a:xfrm>
            <a:off x="4508700" y="1235425"/>
            <a:ext cx="4574700" cy="24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CO" sz="1100">
                <a:solidFill>
                  <a:schemeClr val="dk1"/>
                </a:solidFill>
              </a:rPr>
              <a:t>Condicional </a:t>
            </a:r>
            <a:r>
              <a:rPr b="1" lang="es-CO" sz="1100">
                <a:solidFill>
                  <a:srgbClr val="188038"/>
                </a:solidFill>
                <a:latin typeface="Roboto Mono"/>
                <a:ea typeface="Roboto Mono"/>
                <a:cs typeface="Roboto Mono"/>
                <a:sym typeface="Roboto Mono"/>
              </a:rPr>
              <a:t>if-else</a:t>
            </a:r>
            <a:endParaRPr b="1" sz="1100">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Descripción:</a:t>
            </a:r>
            <a:r>
              <a:rPr lang="es-CO" sz="1100">
                <a:solidFill>
                  <a:schemeClr val="dk1"/>
                </a:solidFill>
              </a:rPr>
              <a:t> La estructura </a:t>
            </a:r>
            <a:r>
              <a:rPr lang="es-CO" sz="1100">
                <a:solidFill>
                  <a:srgbClr val="188038"/>
                </a:solidFill>
                <a:latin typeface="Roboto Mono"/>
                <a:ea typeface="Roboto Mono"/>
                <a:cs typeface="Roboto Mono"/>
                <a:sym typeface="Roboto Mono"/>
              </a:rPr>
              <a:t>if-else</a:t>
            </a:r>
            <a:r>
              <a:rPr lang="es-CO" sz="1100">
                <a:solidFill>
                  <a:schemeClr val="dk1"/>
                </a:solidFill>
              </a:rPr>
              <a:t> se utiliza para tomar decisiones en el código. Si la condición especificada en el </a:t>
            </a:r>
            <a:r>
              <a:rPr lang="es-CO" sz="1100">
                <a:solidFill>
                  <a:srgbClr val="188038"/>
                </a:solidFill>
                <a:latin typeface="Roboto Mono"/>
                <a:ea typeface="Roboto Mono"/>
                <a:cs typeface="Roboto Mono"/>
                <a:sym typeface="Roboto Mono"/>
              </a:rPr>
              <a:t>if</a:t>
            </a:r>
            <a:r>
              <a:rPr lang="es-CO" sz="1100">
                <a:solidFill>
                  <a:schemeClr val="dk1"/>
                </a:solidFill>
              </a:rPr>
              <a:t> es verdadera, se ejecuta un bloque de código; de lo contrario, se ejecuta el bloque de código en el </a:t>
            </a:r>
            <a:r>
              <a:rPr lang="es-CO" sz="1100">
                <a:solidFill>
                  <a:srgbClr val="188038"/>
                </a:solidFill>
                <a:latin typeface="Roboto Mono"/>
                <a:ea typeface="Roboto Mono"/>
                <a:cs typeface="Roboto Mono"/>
                <a:sym typeface="Roboto Mono"/>
              </a:rPr>
              <a:t>else</a:t>
            </a:r>
            <a:r>
              <a:rPr lang="es-CO"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Uso:</a:t>
            </a:r>
            <a:r>
              <a:rPr lang="es-CO" sz="1100">
                <a:solidFill>
                  <a:schemeClr val="dk1"/>
                </a:solidFill>
              </a:rPr>
              <a:t> Se utiliza cuando necesitamos ejecutar un bloque de código </a:t>
            </a:r>
            <a:r>
              <a:rPr lang="es-CO" sz="1100">
                <a:solidFill>
                  <a:schemeClr val="dk1"/>
                </a:solidFill>
              </a:rPr>
              <a:t>sólo</a:t>
            </a:r>
            <a:r>
              <a:rPr lang="es-CO" sz="1100">
                <a:solidFill>
                  <a:schemeClr val="dk1"/>
                </a:solidFill>
              </a:rPr>
              <a:t> si se cumple una condición específica.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Ejemplo de uso:</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CO" sz="1100">
                <a:solidFill>
                  <a:schemeClr val="dk1"/>
                </a:solidFill>
              </a:rPr>
              <a:t>Verificar si un usuario es mayor de edad.</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CO" sz="1100">
                <a:solidFill>
                  <a:schemeClr val="dk1"/>
                </a:solidFill>
              </a:rPr>
              <a:t>Comprobar si una variable tiene un valor específico antes de realizar una operación.</a:t>
            </a:r>
            <a:endParaRPr sz="1100">
              <a:solidFill>
                <a:schemeClr val="dk1"/>
              </a:solidFill>
            </a:endParaRPr>
          </a:p>
        </p:txBody>
      </p:sp>
      <p:pic>
        <p:nvPicPr>
          <p:cNvPr id="182" name="Google Shape;182;g2f78f96d7b3_0_11"/>
          <p:cNvPicPr preferRelativeResize="0"/>
          <p:nvPr/>
        </p:nvPicPr>
        <p:blipFill>
          <a:blip r:embed="rId3">
            <a:alphaModFix/>
          </a:blip>
          <a:stretch>
            <a:fillRect/>
          </a:stretch>
        </p:blipFill>
        <p:spPr>
          <a:xfrm>
            <a:off x="193175" y="3337600"/>
            <a:ext cx="4675126" cy="156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f78f96d7b3_0_25"/>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 Estructuras de Control</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88" name="Google Shape;188;g2f78f96d7b3_0_25"/>
          <p:cNvSpPr txBox="1"/>
          <p:nvPr>
            <p:ph idx="1" type="subTitle"/>
          </p:nvPr>
        </p:nvSpPr>
        <p:spPr>
          <a:xfrm>
            <a:off x="611200" y="550232"/>
            <a:ext cx="44910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O" sz="1100">
                <a:solidFill>
                  <a:schemeClr val="dk1"/>
                </a:solidFill>
                <a:latin typeface="Arial"/>
                <a:ea typeface="Arial"/>
                <a:cs typeface="Arial"/>
                <a:sym typeface="Arial"/>
              </a:rPr>
              <a:t>Las estructuras de control permiten a los desarrolladores controlar el flujo de ejecución de un programa basándose en condiciones o repeticiones. Las principales estructuras de control en Java son:</a:t>
            </a:r>
            <a:endParaRPr b="1"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89" name="Google Shape;189;g2f78f96d7b3_0_25"/>
          <p:cNvSpPr txBox="1"/>
          <p:nvPr/>
        </p:nvSpPr>
        <p:spPr>
          <a:xfrm>
            <a:off x="4508700" y="1235425"/>
            <a:ext cx="4574700" cy="24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s-CO" sz="1100">
                <a:solidFill>
                  <a:schemeClr val="dk1"/>
                </a:solidFill>
              </a:rPr>
              <a:t>Condicional </a:t>
            </a:r>
            <a:r>
              <a:rPr b="1" lang="es-CO" sz="1100">
                <a:solidFill>
                  <a:srgbClr val="188038"/>
                </a:solidFill>
                <a:latin typeface="Roboto Mono"/>
                <a:ea typeface="Roboto Mono"/>
                <a:cs typeface="Roboto Mono"/>
                <a:sym typeface="Roboto Mono"/>
              </a:rPr>
              <a:t>switch</a:t>
            </a:r>
            <a:endParaRPr b="1" sz="1100">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Descripción:</a:t>
            </a:r>
            <a:r>
              <a:rPr lang="es-CO" sz="1100">
                <a:solidFill>
                  <a:schemeClr val="dk1"/>
                </a:solidFill>
              </a:rPr>
              <a:t> La estructura </a:t>
            </a:r>
            <a:r>
              <a:rPr lang="es-CO" sz="1100">
                <a:solidFill>
                  <a:srgbClr val="188038"/>
                </a:solidFill>
                <a:latin typeface="Roboto Mono"/>
                <a:ea typeface="Roboto Mono"/>
                <a:cs typeface="Roboto Mono"/>
                <a:sym typeface="Roboto Mono"/>
              </a:rPr>
              <a:t>switch</a:t>
            </a:r>
            <a:r>
              <a:rPr lang="es-CO" sz="1100">
                <a:solidFill>
                  <a:schemeClr val="dk1"/>
                </a:solidFill>
              </a:rPr>
              <a:t> permite ejecutar diferentes partes de código según el valor de una variable. Es especialmente útil cuando se debe seleccionar entre muchas opciones diferentes.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Uso:</a:t>
            </a:r>
            <a:r>
              <a:rPr lang="es-CO" sz="1100">
                <a:solidFill>
                  <a:schemeClr val="dk1"/>
                </a:solidFill>
              </a:rPr>
              <a:t> Se utiliza cuando hay múltiples valores posibles para una sola variable y cada valor requiere una acción diferente.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Ejemplo de uso:</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CO" sz="1100">
                <a:solidFill>
                  <a:schemeClr val="dk1"/>
                </a:solidFill>
              </a:rPr>
              <a:t>Determinar el día de la semana basado en un número.</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CO" sz="1100">
                <a:solidFill>
                  <a:schemeClr val="dk1"/>
                </a:solidFill>
              </a:rPr>
              <a:t>Realizar diferentes acciones basadas en el nivel de un usuario en un juego (novato, intermedio, experto).</a:t>
            </a:r>
            <a:endParaRPr sz="1100">
              <a:solidFill>
                <a:schemeClr val="dk1"/>
              </a:solidFill>
            </a:endParaRPr>
          </a:p>
        </p:txBody>
      </p:sp>
      <p:pic>
        <p:nvPicPr>
          <p:cNvPr id="190" name="Google Shape;190;g2f78f96d7b3_0_25"/>
          <p:cNvPicPr preferRelativeResize="0"/>
          <p:nvPr/>
        </p:nvPicPr>
        <p:blipFill>
          <a:blip r:embed="rId3">
            <a:alphaModFix/>
          </a:blip>
          <a:stretch>
            <a:fillRect/>
          </a:stretch>
        </p:blipFill>
        <p:spPr>
          <a:xfrm>
            <a:off x="170975" y="2395482"/>
            <a:ext cx="4203900" cy="25650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f78f96d7b3_0_34"/>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 Estructuras de Control</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96" name="Google Shape;196;g2f78f96d7b3_0_34"/>
          <p:cNvSpPr txBox="1"/>
          <p:nvPr>
            <p:ph idx="1" type="subTitle"/>
          </p:nvPr>
        </p:nvSpPr>
        <p:spPr>
          <a:xfrm>
            <a:off x="611200" y="550232"/>
            <a:ext cx="44910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O" sz="1100">
                <a:solidFill>
                  <a:schemeClr val="dk1"/>
                </a:solidFill>
                <a:latin typeface="Arial"/>
                <a:ea typeface="Arial"/>
                <a:cs typeface="Arial"/>
                <a:sym typeface="Arial"/>
              </a:rPr>
              <a:t>Las estructuras de control permiten a los desarrolladores controlar el flujo de ejecución de un programa basándose en condiciones o repeticiones. Las principales estructuras de control en Java son:</a:t>
            </a:r>
            <a:endParaRPr b="1"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97" name="Google Shape;197;g2f78f96d7b3_0_34"/>
          <p:cNvSpPr txBox="1"/>
          <p:nvPr/>
        </p:nvSpPr>
        <p:spPr>
          <a:xfrm>
            <a:off x="4508700" y="1235425"/>
            <a:ext cx="4574700" cy="26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CO" sz="1100">
                <a:solidFill>
                  <a:schemeClr val="dk1"/>
                </a:solidFill>
              </a:rPr>
              <a:t>Bucle </a:t>
            </a:r>
            <a:r>
              <a:rPr b="1" lang="es-CO" sz="1100">
                <a:solidFill>
                  <a:srgbClr val="188038"/>
                </a:solidFill>
                <a:latin typeface="Roboto Mono"/>
                <a:ea typeface="Roboto Mono"/>
                <a:cs typeface="Roboto Mono"/>
                <a:sym typeface="Roboto Mono"/>
              </a:rPr>
              <a:t>for</a:t>
            </a:r>
            <a:endParaRPr b="1" sz="1100">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Descripción:</a:t>
            </a:r>
            <a:r>
              <a:rPr lang="es-CO" sz="1100">
                <a:solidFill>
                  <a:schemeClr val="dk1"/>
                </a:solidFill>
              </a:rPr>
              <a:t> El bucle </a:t>
            </a:r>
            <a:r>
              <a:rPr lang="es-CO" sz="1100">
                <a:solidFill>
                  <a:srgbClr val="188038"/>
                </a:solidFill>
                <a:latin typeface="Roboto Mono"/>
                <a:ea typeface="Roboto Mono"/>
                <a:cs typeface="Roboto Mono"/>
                <a:sym typeface="Roboto Mono"/>
              </a:rPr>
              <a:t>for</a:t>
            </a:r>
            <a:r>
              <a:rPr lang="es-CO" sz="1100">
                <a:solidFill>
                  <a:schemeClr val="dk1"/>
                </a:solidFill>
              </a:rPr>
              <a:t> se utiliza para repetir un bloque de código un número determinado de veces. Es muy útil cuando se conoce de antemano cuántas veces se debe repetir el bucle.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Uso:</a:t>
            </a:r>
            <a:r>
              <a:rPr lang="es-CO" sz="1100">
                <a:solidFill>
                  <a:schemeClr val="dk1"/>
                </a:solidFill>
              </a:rPr>
              <a:t> Se utiliza cuando se necesita iterar sobre una secuencia de números o recorrer una colección de elementos.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Ejemplo de uso:</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CO" sz="1100">
                <a:solidFill>
                  <a:schemeClr val="dk1"/>
                </a:solidFill>
              </a:rPr>
              <a:t>Imprimir todos los números del 1 al 10.</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CO" sz="1100">
                <a:solidFill>
                  <a:schemeClr val="dk1"/>
                </a:solidFill>
              </a:rPr>
              <a:t>Recorrer una lista de estudiantes para calcular la calificación promedio.</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t/>
            </a:r>
            <a:endParaRPr b="1" sz="1100">
              <a:solidFill>
                <a:schemeClr val="dk1"/>
              </a:solidFill>
            </a:endParaRPr>
          </a:p>
        </p:txBody>
      </p:sp>
      <p:pic>
        <p:nvPicPr>
          <p:cNvPr id="198" name="Google Shape;198;g2f78f96d7b3_0_34"/>
          <p:cNvPicPr preferRelativeResize="0"/>
          <p:nvPr/>
        </p:nvPicPr>
        <p:blipFill>
          <a:blip r:embed="rId3">
            <a:alphaModFix/>
          </a:blip>
          <a:stretch>
            <a:fillRect/>
          </a:stretch>
        </p:blipFill>
        <p:spPr>
          <a:xfrm>
            <a:off x="41825" y="3543425"/>
            <a:ext cx="5388824" cy="1324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f78f96d7b3_0_44"/>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 Estructuras de Control</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204" name="Google Shape;204;g2f78f96d7b3_0_44"/>
          <p:cNvSpPr txBox="1"/>
          <p:nvPr>
            <p:ph idx="1" type="subTitle"/>
          </p:nvPr>
        </p:nvSpPr>
        <p:spPr>
          <a:xfrm>
            <a:off x="611200" y="550232"/>
            <a:ext cx="44910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O" sz="1100">
                <a:solidFill>
                  <a:schemeClr val="dk1"/>
                </a:solidFill>
                <a:latin typeface="Arial"/>
                <a:ea typeface="Arial"/>
                <a:cs typeface="Arial"/>
                <a:sym typeface="Arial"/>
              </a:rPr>
              <a:t>Las estructuras de control permiten a los desarrolladores controlar el flujo de ejecución de un programa basándose en condiciones o repeticiones. Las principales estructuras de control en Java son:</a:t>
            </a:r>
            <a:endParaRPr b="1"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05" name="Google Shape;205;g2f78f96d7b3_0_44"/>
          <p:cNvSpPr txBox="1"/>
          <p:nvPr/>
        </p:nvSpPr>
        <p:spPr>
          <a:xfrm>
            <a:off x="4508700" y="1235425"/>
            <a:ext cx="4574700" cy="299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CO" sz="1100">
                <a:solidFill>
                  <a:schemeClr val="dk1"/>
                </a:solidFill>
              </a:rPr>
              <a:t>Bucle </a:t>
            </a:r>
            <a:r>
              <a:rPr b="1" lang="es-CO" sz="1100">
                <a:solidFill>
                  <a:srgbClr val="188038"/>
                </a:solidFill>
                <a:latin typeface="Roboto Mono"/>
                <a:ea typeface="Roboto Mono"/>
                <a:cs typeface="Roboto Mono"/>
                <a:sym typeface="Roboto Mono"/>
              </a:rPr>
              <a:t>while</a:t>
            </a:r>
            <a:endParaRPr b="1" sz="1100">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Descripción:</a:t>
            </a:r>
            <a:r>
              <a:rPr lang="es-CO" sz="1100">
                <a:solidFill>
                  <a:schemeClr val="dk1"/>
                </a:solidFill>
              </a:rPr>
              <a:t> El bucle </a:t>
            </a:r>
            <a:r>
              <a:rPr lang="es-CO" sz="1100">
                <a:solidFill>
                  <a:srgbClr val="188038"/>
                </a:solidFill>
                <a:latin typeface="Roboto Mono"/>
                <a:ea typeface="Roboto Mono"/>
                <a:cs typeface="Roboto Mono"/>
                <a:sym typeface="Roboto Mono"/>
              </a:rPr>
              <a:t>while</a:t>
            </a:r>
            <a:r>
              <a:rPr lang="es-CO" sz="1100">
                <a:solidFill>
                  <a:schemeClr val="dk1"/>
                </a:solidFill>
              </a:rPr>
              <a:t> ejecuta un bloque de código mientras una condición especificada sea verdadera. A diferencia del </a:t>
            </a:r>
            <a:r>
              <a:rPr lang="es-CO" sz="1100">
                <a:solidFill>
                  <a:srgbClr val="188038"/>
                </a:solidFill>
                <a:latin typeface="Roboto Mono"/>
                <a:ea typeface="Roboto Mono"/>
                <a:cs typeface="Roboto Mono"/>
                <a:sym typeface="Roboto Mono"/>
              </a:rPr>
              <a:t>for</a:t>
            </a:r>
            <a:r>
              <a:rPr lang="es-CO" sz="1100">
                <a:solidFill>
                  <a:schemeClr val="dk1"/>
                </a:solidFill>
              </a:rPr>
              <a:t>, el número de iteraciones no tiene que conocerse de antemano.</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Uso:</a:t>
            </a:r>
            <a:r>
              <a:rPr lang="es-CO" sz="1100">
                <a:solidFill>
                  <a:schemeClr val="dk1"/>
                </a:solidFill>
              </a:rPr>
              <a:t> Se utiliza cuando se necesita repetir una acción hasta que una condición deje de ser verdadera.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Ejemplo de uso:</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CO" sz="1100">
                <a:solidFill>
                  <a:schemeClr val="dk1"/>
                </a:solidFill>
              </a:rPr>
              <a:t>Calcular la suma de números hasta que se alcanza un cierto valor.</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CO" sz="1100">
                <a:solidFill>
                  <a:schemeClr val="dk1"/>
                </a:solidFill>
              </a:rPr>
              <a:t>Leer entradas de usuario hasta que se ingrese una opción válida.</a:t>
            </a:r>
            <a:endParaRPr sz="1100">
              <a:solidFill>
                <a:schemeClr val="dk1"/>
              </a:solidFill>
            </a:endParaRPr>
          </a:p>
          <a:p>
            <a:pPr indent="0" lvl="0" marL="914400" rtl="0" algn="l">
              <a:lnSpc>
                <a:spcPct val="115000"/>
              </a:lnSpc>
              <a:spcBef>
                <a:spcPts val="1200"/>
              </a:spcBef>
              <a:spcAft>
                <a:spcPts val="1200"/>
              </a:spcAft>
              <a:buNone/>
            </a:pPr>
            <a:r>
              <a:t/>
            </a:r>
            <a:endParaRPr b="1" sz="1100">
              <a:solidFill>
                <a:schemeClr val="dk1"/>
              </a:solidFill>
            </a:endParaRPr>
          </a:p>
        </p:txBody>
      </p:sp>
      <p:pic>
        <p:nvPicPr>
          <p:cNvPr id="206" name="Google Shape;206;g2f78f96d7b3_0_44"/>
          <p:cNvPicPr preferRelativeResize="0"/>
          <p:nvPr/>
        </p:nvPicPr>
        <p:blipFill>
          <a:blip r:embed="rId3">
            <a:alphaModFix/>
          </a:blip>
          <a:stretch>
            <a:fillRect/>
          </a:stretch>
        </p:blipFill>
        <p:spPr>
          <a:xfrm>
            <a:off x="368225" y="3402747"/>
            <a:ext cx="4976950" cy="157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f78f96d7b3_0_53"/>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 Estructuras de Control</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212" name="Google Shape;212;g2f78f96d7b3_0_53"/>
          <p:cNvSpPr txBox="1"/>
          <p:nvPr>
            <p:ph idx="1" type="subTitle"/>
          </p:nvPr>
        </p:nvSpPr>
        <p:spPr>
          <a:xfrm>
            <a:off x="611200" y="550232"/>
            <a:ext cx="44910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O" sz="1100">
                <a:solidFill>
                  <a:schemeClr val="dk1"/>
                </a:solidFill>
                <a:latin typeface="Arial"/>
                <a:ea typeface="Arial"/>
                <a:cs typeface="Arial"/>
                <a:sym typeface="Arial"/>
              </a:rPr>
              <a:t>Las estructuras de control permiten a los desarrolladores controlar el flujo de ejecución de un programa basándose en condiciones o repeticiones. Las principales estructuras de control en Java son:</a:t>
            </a:r>
            <a:endParaRPr b="1"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13" name="Google Shape;213;g2f78f96d7b3_0_53"/>
          <p:cNvSpPr txBox="1"/>
          <p:nvPr/>
        </p:nvSpPr>
        <p:spPr>
          <a:xfrm>
            <a:off x="4508700" y="1235425"/>
            <a:ext cx="4574700" cy="24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CO" sz="1100">
                <a:solidFill>
                  <a:schemeClr val="dk1"/>
                </a:solidFill>
              </a:rPr>
              <a:t>Bucle </a:t>
            </a:r>
            <a:r>
              <a:rPr b="1" lang="es-CO" sz="1100">
                <a:solidFill>
                  <a:srgbClr val="188038"/>
                </a:solidFill>
                <a:latin typeface="Roboto Mono"/>
                <a:ea typeface="Roboto Mono"/>
                <a:cs typeface="Roboto Mono"/>
                <a:sym typeface="Roboto Mono"/>
              </a:rPr>
              <a:t>do-while</a:t>
            </a:r>
            <a:endParaRPr b="1" sz="1100">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s-CO" sz="1100">
                <a:solidFill>
                  <a:schemeClr val="dk1"/>
                </a:solidFill>
              </a:rPr>
              <a:t>Descripción:</a:t>
            </a:r>
            <a:r>
              <a:rPr lang="es-CO" sz="1100">
                <a:solidFill>
                  <a:schemeClr val="dk1"/>
                </a:solidFill>
              </a:rPr>
              <a:t> El bucle </a:t>
            </a:r>
            <a:r>
              <a:rPr lang="es-CO" sz="1100">
                <a:solidFill>
                  <a:srgbClr val="188038"/>
                </a:solidFill>
                <a:latin typeface="Roboto Mono"/>
                <a:ea typeface="Roboto Mono"/>
                <a:cs typeface="Roboto Mono"/>
                <a:sym typeface="Roboto Mono"/>
              </a:rPr>
              <a:t>do-while</a:t>
            </a:r>
            <a:r>
              <a:rPr lang="es-CO" sz="1100">
                <a:solidFill>
                  <a:schemeClr val="dk1"/>
                </a:solidFill>
              </a:rPr>
              <a:t> es similar al </a:t>
            </a:r>
            <a:r>
              <a:rPr lang="es-CO" sz="1100">
                <a:solidFill>
                  <a:srgbClr val="188038"/>
                </a:solidFill>
                <a:latin typeface="Roboto Mono"/>
                <a:ea typeface="Roboto Mono"/>
                <a:cs typeface="Roboto Mono"/>
                <a:sym typeface="Roboto Mono"/>
              </a:rPr>
              <a:t>while</a:t>
            </a:r>
            <a:r>
              <a:rPr lang="es-CO" sz="1100">
                <a:solidFill>
                  <a:schemeClr val="dk1"/>
                </a:solidFill>
              </a:rPr>
              <a:t>, pero garantiza que el bloque de código se ejecute al menos una vez antes de verificar la condición.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Uso:</a:t>
            </a:r>
            <a:r>
              <a:rPr lang="es-CO" sz="1100">
                <a:solidFill>
                  <a:schemeClr val="dk1"/>
                </a:solidFill>
              </a:rPr>
              <a:t> Se utiliza cuando se desea que el código se ejecute al menos una vez, independientemente de la condición.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O" sz="1100">
                <a:solidFill>
                  <a:schemeClr val="dk1"/>
                </a:solidFill>
              </a:rPr>
              <a:t>Ejemplo de uso:</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CO" sz="1100">
                <a:solidFill>
                  <a:schemeClr val="dk1"/>
                </a:solidFill>
              </a:rPr>
              <a:t>Solicitar al usuario que ingrese un valor hasta que ingrese uno correcto.</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CO" sz="1100">
                <a:solidFill>
                  <a:schemeClr val="dk1"/>
                </a:solidFill>
              </a:rPr>
              <a:t>Repetir un juego o una acción hasta que el usuario decida detenerse.</a:t>
            </a:r>
            <a:endParaRPr b="1" sz="1100">
              <a:solidFill>
                <a:schemeClr val="dk1"/>
              </a:solidFill>
            </a:endParaRPr>
          </a:p>
        </p:txBody>
      </p:sp>
      <p:pic>
        <p:nvPicPr>
          <p:cNvPr id="214" name="Google Shape;214;g2f78f96d7b3_0_53"/>
          <p:cNvPicPr preferRelativeResize="0"/>
          <p:nvPr/>
        </p:nvPicPr>
        <p:blipFill>
          <a:blip r:embed="rId3">
            <a:alphaModFix/>
          </a:blip>
          <a:stretch>
            <a:fillRect/>
          </a:stretch>
        </p:blipFill>
        <p:spPr>
          <a:xfrm>
            <a:off x="271225" y="3106350"/>
            <a:ext cx="4490999" cy="149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f78f96d7b3_0_62"/>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 ¿Dónde se pueden utilizar estas estructuras?</a:t>
            </a:r>
            <a:endParaRPr sz="1300">
              <a:solidFill>
                <a:schemeClr val="dk1"/>
              </a:solidFill>
            </a:endParaRPr>
          </a:p>
          <a:p>
            <a:pPr indent="0" lvl="0" marL="0" rtl="0" algn="ctr">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220" name="Google Shape;220;g2f78f96d7b3_0_62"/>
          <p:cNvSpPr txBox="1"/>
          <p:nvPr/>
        </p:nvSpPr>
        <p:spPr>
          <a:xfrm>
            <a:off x="1665125" y="1171500"/>
            <a:ext cx="6867600" cy="3306300"/>
          </a:xfrm>
          <a:prstGeom prst="rect">
            <a:avLst/>
          </a:prstGeom>
          <a:noFill/>
          <a:ln>
            <a:noFill/>
          </a:ln>
        </p:spPr>
        <p:txBody>
          <a:bodyPr anchorCtr="0" anchor="t" bIns="91425" lIns="91425" spcFirstLastPara="1" rIns="91425" wrap="square" tIns="91425">
            <a:spAutoFit/>
          </a:bodyPr>
          <a:lstStyle/>
          <a:p>
            <a:pPr indent="-298450" lvl="1" marL="914400" rtl="0" algn="l">
              <a:lnSpc>
                <a:spcPct val="115000"/>
              </a:lnSpc>
              <a:spcBef>
                <a:spcPts val="1200"/>
              </a:spcBef>
              <a:spcAft>
                <a:spcPts val="0"/>
              </a:spcAft>
              <a:buClr>
                <a:schemeClr val="dk1"/>
              </a:buClr>
              <a:buSzPts val="1100"/>
              <a:buChar char="○"/>
            </a:pPr>
            <a:r>
              <a:rPr b="1" lang="es-CO" sz="1100">
                <a:solidFill>
                  <a:schemeClr val="dk1"/>
                </a:solidFill>
              </a:rPr>
              <a:t>Condicionales (</a:t>
            </a:r>
            <a:r>
              <a:rPr b="1" lang="es-CO" sz="1100">
                <a:solidFill>
                  <a:srgbClr val="188038"/>
                </a:solidFill>
                <a:latin typeface="Roboto Mono"/>
                <a:ea typeface="Roboto Mono"/>
                <a:cs typeface="Roboto Mono"/>
                <a:sym typeface="Roboto Mono"/>
              </a:rPr>
              <a:t>if-else</a:t>
            </a:r>
            <a:r>
              <a:rPr b="1" lang="es-CO" sz="1100">
                <a:solidFill>
                  <a:schemeClr val="dk1"/>
                </a:solidFill>
              </a:rPr>
              <a:t>, </a:t>
            </a:r>
            <a:r>
              <a:rPr b="1" lang="es-CO" sz="1100">
                <a:solidFill>
                  <a:srgbClr val="188038"/>
                </a:solidFill>
                <a:latin typeface="Roboto Mono"/>
                <a:ea typeface="Roboto Mono"/>
                <a:cs typeface="Roboto Mono"/>
                <a:sym typeface="Roboto Mono"/>
              </a:rPr>
              <a:t>switch</a:t>
            </a:r>
            <a:r>
              <a:rPr b="1" lang="es-CO" sz="1100">
                <a:solidFill>
                  <a:schemeClr val="dk1"/>
                </a:solidFill>
              </a:rPr>
              <a:t>)</a:t>
            </a:r>
            <a:r>
              <a:rPr lang="es-CO" sz="1100">
                <a:solidFill>
                  <a:schemeClr val="dk1"/>
                </a:solidFill>
              </a:rPr>
              <a:t>: Útiles en situaciones donde se debe tomar decisiones basadas en diferentes condiciones, como en sistemas de autorización (verificación de roles de usuario), juegos (diferentes acciones basadas en el nivel del jugador), o aplicaciones de formularios (validación de entradas de usuario).</a:t>
            </a:r>
            <a:endParaRPr sz="1100">
              <a:solidFill>
                <a:schemeClr val="dk1"/>
              </a:solidFill>
            </a:endParaRPr>
          </a:p>
          <a:p>
            <a:pPr indent="0" lvl="0" marL="914400" rtl="0" algn="l">
              <a:lnSpc>
                <a:spcPct val="115000"/>
              </a:lnSpc>
              <a:spcBef>
                <a:spcPts val="1200"/>
              </a:spcBef>
              <a:spcAft>
                <a:spcPts val="0"/>
              </a:spcAft>
              <a:buNone/>
            </a:pPr>
            <a:r>
              <a:t/>
            </a:r>
            <a:endParaRPr sz="1100">
              <a:solidFill>
                <a:schemeClr val="dk1"/>
              </a:solidFill>
            </a:endParaRPr>
          </a:p>
          <a:p>
            <a:pPr indent="-298450" lvl="1" marL="914400" rtl="0" algn="l">
              <a:lnSpc>
                <a:spcPct val="115000"/>
              </a:lnSpc>
              <a:spcBef>
                <a:spcPts val="1200"/>
              </a:spcBef>
              <a:spcAft>
                <a:spcPts val="0"/>
              </a:spcAft>
              <a:buClr>
                <a:schemeClr val="dk1"/>
              </a:buClr>
              <a:buSzPts val="1100"/>
              <a:buChar char="○"/>
            </a:pPr>
            <a:r>
              <a:rPr b="1" lang="es-CO" sz="1100">
                <a:solidFill>
                  <a:schemeClr val="dk1"/>
                </a:solidFill>
              </a:rPr>
              <a:t>Bucles (</a:t>
            </a:r>
            <a:r>
              <a:rPr b="1" lang="es-CO" sz="1100">
                <a:solidFill>
                  <a:srgbClr val="188038"/>
                </a:solidFill>
                <a:latin typeface="Roboto Mono"/>
                <a:ea typeface="Roboto Mono"/>
                <a:cs typeface="Roboto Mono"/>
                <a:sym typeface="Roboto Mono"/>
              </a:rPr>
              <a:t>for</a:t>
            </a:r>
            <a:r>
              <a:rPr b="1" lang="es-CO" sz="1100">
                <a:solidFill>
                  <a:schemeClr val="dk1"/>
                </a:solidFill>
              </a:rPr>
              <a:t>, </a:t>
            </a:r>
            <a:r>
              <a:rPr b="1" lang="es-CO" sz="1100">
                <a:solidFill>
                  <a:srgbClr val="188038"/>
                </a:solidFill>
                <a:latin typeface="Roboto Mono"/>
                <a:ea typeface="Roboto Mono"/>
                <a:cs typeface="Roboto Mono"/>
                <a:sym typeface="Roboto Mono"/>
              </a:rPr>
              <a:t>while</a:t>
            </a:r>
            <a:r>
              <a:rPr b="1" lang="es-CO" sz="1100">
                <a:solidFill>
                  <a:schemeClr val="dk1"/>
                </a:solidFill>
              </a:rPr>
              <a:t>, </a:t>
            </a:r>
            <a:r>
              <a:rPr b="1" lang="es-CO" sz="1100">
                <a:solidFill>
                  <a:srgbClr val="188038"/>
                </a:solidFill>
                <a:latin typeface="Roboto Mono"/>
                <a:ea typeface="Roboto Mono"/>
                <a:cs typeface="Roboto Mono"/>
                <a:sym typeface="Roboto Mono"/>
              </a:rPr>
              <a:t>do-while</a:t>
            </a:r>
            <a:r>
              <a:rPr b="1" lang="es-CO" sz="1100">
                <a:solidFill>
                  <a:schemeClr val="dk1"/>
                </a:solidFill>
              </a:rPr>
              <a:t>)</a:t>
            </a:r>
            <a:r>
              <a:rPr lang="es-CO" sz="1100">
                <a:solidFill>
                  <a:schemeClr val="dk1"/>
                </a:solidFill>
              </a:rPr>
              <a:t>: Comunes en operaciones repetitivas como procesamiento de listas (iteración sobre elementos de una colección), tareas repetitivas (como procesamiento de archivos o cálculo de valores en series matemáticas), y situaciones de espera (esperar hasta que una condición sea verdadera, como la llegada de datos desde una red).</a:t>
            </a:r>
            <a:endParaRPr sz="1100">
              <a:solidFill>
                <a:schemeClr val="dk1"/>
              </a:solidFill>
            </a:endParaRPr>
          </a:p>
          <a:p>
            <a:pPr indent="0" lvl="0" marL="0" rtl="0" algn="l">
              <a:lnSpc>
                <a:spcPct val="115000"/>
              </a:lnSpc>
              <a:spcBef>
                <a:spcPts val="1200"/>
              </a:spcBef>
              <a:spcAft>
                <a:spcPts val="0"/>
              </a:spcAft>
              <a:buNone/>
            </a:pPr>
            <a:r>
              <a:rPr lang="es-CO" sz="1100">
                <a:solidFill>
                  <a:schemeClr val="dk1"/>
                </a:solidFill>
              </a:rPr>
              <a:t>Estas estructuras de control son fundamentales para crear programas dinámicos y flexibles que puedan reaccionar a diferentes condiciones y realizar tareas repetitivas de manera eficiente.</a:t>
            </a:r>
            <a:endParaRPr sz="1100">
              <a:solidFill>
                <a:schemeClr val="dk1"/>
              </a:solidFill>
            </a:endParaRPr>
          </a:p>
          <a:p>
            <a:pPr indent="-298450" lvl="1" marL="914400" rtl="0" algn="l">
              <a:lnSpc>
                <a:spcPct val="115000"/>
              </a:lnSpc>
              <a:spcBef>
                <a:spcPts val="1200"/>
              </a:spcBef>
              <a:spcAft>
                <a:spcPts val="0"/>
              </a:spcAft>
              <a:buClr>
                <a:schemeClr val="dk1"/>
              </a:buClr>
              <a:buSzPts val="1100"/>
              <a:buChar char="○"/>
            </a:pPr>
            <a:r>
              <a:t/>
            </a:r>
            <a:endParaRPr b="1"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2429476786_0_26"/>
          <p:cNvSpPr txBox="1"/>
          <p:nvPr>
            <p:ph type="title"/>
          </p:nvPr>
        </p:nvSpPr>
        <p:spPr>
          <a:xfrm>
            <a:off x="869274" y="2461726"/>
            <a:ext cx="3982200" cy="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400"/>
              <a:buNone/>
            </a:pPr>
            <a:r>
              <a:rPr lang="es-CO" sz="1700"/>
              <a:t>Ejercicios Prácticos</a:t>
            </a:r>
            <a:endParaRPr sz="1700"/>
          </a:p>
        </p:txBody>
      </p:sp>
      <p:sp>
        <p:nvSpPr>
          <p:cNvPr id="226" name="Google Shape;226;g22429476786_0_26"/>
          <p:cNvSpPr txBox="1"/>
          <p:nvPr>
            <p:ph idx="2" type="title"/>
          </p:nvPr>
        </p:nvSpPr>
        <p:spPr>
          <a:xfrm>
            <a:off x="869274" y="1419075"/>
            <a:ext cx="17343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s-CO"/>
              <a:t>03</a:t>
            </a:r>
            <a:endParaRPr/>
          </a:p>
        </p:txBody>
      </p:sp>
      <p:pic>
        <p:nvPicPr>
          <p:cNvPr id="227" name="Google Shape;227;g22429476786_0_26"/>
          <p:cNvPicPr preferRelativeResize="0"/>
          <p:nvPr/>
        </p:nvPicPr>
        <p:blipFill>
          <a:blip r:embed="rId3">
            <a:alphaModFix/>
          </a:blip>
          <a:stretch>
            <a:fillRect/>
          </a:stretch>
        </p:blipFill>
        <p:spPr>
          <a:xfrm>
            <a:off x="3943176" y="1542849"/>
            <a:ext cx="2238450" cy="1652724"/>
          </a:xfrm>
          <a:prstGeom prst="rect">
            <a:avLst/>
          </a:prstGeom>
          <a:noFill/>
          <a:ln>
            <a:noFill/>
          </a:ln>
        </p:spPr>
      </p:pic>
      <p:sp>
        <p:nvSpPr>
          <p:cNvPr id="228" name="Google Shape;228;g22429476786_0_26"/>
          <p:cNvSpPr txBox="1"/>
          <p:nvPr>
            <p:ph idx="1" type="subTitle"/>
          </p:nvPr>
        </p:nvSpPr>
        <p:spPr>
          <a:xfrm>
            <a:off x="1355550" y="4099675"/>
            <a:ext cx="6582000" cy="435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rPr lang="es-CO" u="sng">
                <a:solidFill>
                  <a:schemeClr val="hlink"/>
                </a:solidFill>
                <a:highlight>
                  <a:schemeClr val="lt1"/>
                </a:highlight>
                <a:hlinkClick r:id="rId4"/>
              </a:rPr>
              <a:t>https://www.sololearn.com/es/compiler-playground/java</a:t>
            </a:r>
            <a:endParaRPr>
              <a:highlight>
                <a:schemeClr val="lt1"/>
              </a:highlight>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2429476786_0_47"/>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  </a:t>
            </a:r>
            <a:r>
              <a:rPr lang="es-CO"/>
              <a:t>Ejercicios Prácticos</a:t>
            </a:r>
            <a:endParaRPr/>
          </a:p>
        </p:txBody>
      </p:sp>
      <p:sp>
        <p:nvSpPr>
          <p:cNvPr id="234" name="Google Shape;234;g22429476786_0_47"/>
          <p:cNvSpPr txBox="1"/>
          <p:nvPr/>
        </p:nvSpPr>
        <p:spPr>
          <a:xfrm>
            <a:off x="827950" y="820600"/>
            <a:ext cx="7239000" cy="35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CO" sz="1100">
                <a:solidFill>
                  <a:schemeClr val="dk1"/>
                </a:solidFill>
              </a:rPr>
              <a:t>Ejercicio 1: Saludos Personalizados</a:t>
            </a:r>
            <a:endParaRPr b="1" sz="1100">
              <a:solidFill>
                <a:schemeClr val="dk1"/>
              </a:solidFill>
            </a:endParaRPr>
          </a:p>
          <a:p>
            <a:pPr indent="0" lvl="0" marL="0" rtl="0" algn="l">
              <a:lnSpc>
                <a:spcPct val="115000"/>
              </a:lnSpc>
              <a:spcBef>
                <a:spcPts val="1200"/>
              </a:spcBef>
              <a:spcAft>
                <a:spcPts val="0"/>
              </a:spcAft>
              <a:buNone/>
            </a:pPr>
            <a:r>
              <a:rPr b="1" lang="es-CO" sz="1100">
                <a:solidFill>
                  <a:schemeClr val="dk1"/>
                </a:solidFill>
              </a:rPr>
              <a:t>Problema:</a:t>
            </a:r>
            <a:r>
              <a:rPr lang="es-CO" sz="1100">
                <a:solidFill>
                  <a:schemeClr val="dk1"/>
                </a:solidFill>
              </a:rPr>
              <a:t> Modifica el programa "Hola, Mundo" para que salude a tres personas diferentes, imprimiendo un saludo personalizado para cada una.</a:t>
            </a:r>
            <a:br>
              <a:rPr lang="es-CO" sz="1100">
                <a:solidFill>
                  <a:schemeClr val="dk1"/>
                </a:solidFill>
              </a:rPr>
            </a:br>
            <a:br>
              <a:rPr lang="es-CO" sz="1100">
                <a:solidFill>
                  <a:schemeClr val="dk1"/>
                </a:solidFill>
              </a:rPr>
            </a:br>
            <a:r>
              <a:rPr b="1" lang="es-CO" sz="1100">
                <a:solidFill>
                  <a:schemeClr val="dk1"/>
                </a:solidFill>
              </a:rPr>
              <a:t>Ejercicio 2: Poema o Cita Favorita</a:t>
            </a:r>
            <a:endParaRPr b="1" sz="1100">
              <a:solidFill>
                <a:schemeClr val="dk1"/>
              </a:solidFill>
            </a:endParaRPr>
          </a:p>
          <a:p>
            <a:pPr indent="0" lvl="0" marL="0" rtl="0" algn="l">
              <a:lnSpc>
                <a:spcPct val="115000"/>
              </a:lnSpc>
              <a:spcBef>
                <a:spcPts val="1200"/>
              </a:spcBef>
              <a:spcAft>
                <a:spcPts val="0"/>
              </a:spcAft>
              <a:buNone/>
            </a:pPr>
            <a:r>
              <a:rPr b="1" lang="es-CO" sz="1100">
                <a:solidFill>
                  <a:schemeClr val="dk1"/>
                </a:solidFill>
              </a:rPr>
              <a:t>Problema:</a:t>
            </a:r>
            <a:r>
              <a:rPr lang="es-CO" sz="1100">
                <a:solidFill>
                  <a:schemeClr val="dk1"/>
                </a:solidFill>
              </a:rPr>
              <a:t> Escribe un programa que imprima un poema o una cita favorita utilizando varias líneas de </a:t>
            </a:r>
            <a:r>
              <a:rPr lang="es-CO" sz="1100">
                <a:solidFill>
                  <a:srgbClr val="188038"/>
                </a:solidFill>
                <a:latin typeface="Roboto Mono"/>
                <a:ea typeface="Roboto Mono"/>
                <a:cs typeface="Roboto Mono"/>
                <a:sym typeface="Roboto Mono"/>
              </a:rPr>
              <a:t>System.out.println()</a:t>
            </a:r>
            <a:r>
              <a:rPr lang="es-CO" sz="1100">
                <a:solidFill>
                  <a:schemeClr val="dk1"/>
                </a:solidFill>
              </a:rPr>
              <a:t>.</a:t>
            </a:r>
            <a:endParaRPr sz="1100">
              <a:solidFill>
                <a:schemeClr val="dk1"/>
              </a:solidFill>
            </a:endParaRPr>
          </a:p>
          <a:p>
            <a:pPr indent="0" lvl="0" marL="0" rtl="0" algn="l">
              <a:lnSpc>
                <a:spcPct val="115000"/>
              </a:lnSpc>
              <a:spcBef>
                <a:spcPts val="1200"/>
              </a:spcBef>
              <a:spcAft>
                <a:spcPts val="0"/>
              </a:spcAft>
              <a:buNone/>
            </a:pPr>
            <a:r>
              <a:rPr b="1" lang="es-CO" sz="1100">
                <a:solidFill>
                  <a:schemeClr val="dk1"/>
                </a:solidFill>
              </a:rPr>
              <a:t>Ejercicio 3: Operación Matemática Simple</a:t>
            </a:r>
            <a:endParaRPr b="1" sz="1100">
              <a:solidFill>
                <a:schemeClr val="dk1"/>
              </a:solidFill>
            </a:endParaRPr>
          </a:p>
          <a:p>
            <a:pPr indent="0" lvl="0" marL="0" rtl="0" algn="l">
              <a:lnSpc>
                <a:spcPct val="115000"/>
              </a:lnSpc>
              <a:spcBef>
                <a:spcPts val="1200"/>
              </a:spcBef>
              <a:spcAft>
                <a:spcPts val="1200"/>
              </a:spcAft>
              <a:buNone/>
            </a:pPr>
            <a:r>
              <a:rPr b="1" lang="es-CO" sz="1100">
                <a:solidFill>
                  <a:schemeClr val="dk1"/>
                </a:solidFill>
              </a:rPr>
              <a:t>Problema:</a:t>
            </a:r>
            <a:r>
              <a:rPr lang="es-CO" sz="1100">
                <a:solidFill>
                  <a:schemeClr val="dk1"/>
                </a:solidFill>
              </a:rPr>
              <a:t> Escribe un programa que imprima el resultado de una simple operación matemática, como 5 + 3.</a:t>
            </a:r>
            <a:br>
              <a:rPr lang="es-CO" sz="1100">
                <a:solidFill>
                  <a:schemeClr val="dk1"/>
                </a:solidFill>
              </a:rPr>
            </a:br>
            <a:br>
              <a:rPr lang="es-CO" sz="1100">
                <a:solidFill>
                  <a:schemeClr val="dk1"/>
                </a:solidFill>
              </a:rPr>
            </a:br>
            <a:r>
              <a:rPr b="1" lang="es-CO" sz="1100">
                <a:solidFill>
                  <a:schemeClr val="dk1"/>
                </a:solidFill>
              </a:rPr>
              <a:t>Ejercicio 4:</a:t>
            </a:r>
            <a:r>
              <a:rPr lang="es-CO" sz="1100">
                <a:solidFill>
                  <a:schemeClr val="dk1"/>
                </a:solidFill>
              </a:rPr>
              <a:t> Estructura de control Dos : Escribe un programa que use un bucle </a:t>
            </a:r>
            <a:r>
              <a:rPr lang="es-CO" sz="1100">
                <a:solidFill>
                  <a:srgbClr val="188038"/>
                </a:solidFill>
                <a:latin typeface="Roboto Mono"/>
                <a:ea typeface="Roboto Mono"/>
                <a:cs typeface="Roboto Mono"/>
                <a:sym typeface="Roboto Mono"/>
              </a:rPr>
              <a:t>for</a:t>
            </a:r>
            <a:r>
              <a:rPr lang="es-CO" sz="1100">
                <a:solidFill>
                  <a:schemeClr val="dk1"/>
                </a:solidFill>
              </a:rPr>
              <a:t> para imprimir todos los números del 0 al 200.</a:t>
            </a:r>
            <a:br>
              <a:rPr lang="es-CO" sz="1100">
                <a:solidFill>
                  <a:schemeClr val="dk1"/>
                </a:solidFill>
              </a:rPr>
            </a:br>
            <a:br>
              <a:rPr lang="es-CO" sz="1100">
                <a:solidFill>
                  <a:schemeClr val="dk1"/>
                </a:solidFill>
              </a:rPr>
            </a:br>
            <a:endParaRPr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839b6d8710_1_18"/>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000"/>
              <a:buFont typeface="Arial"/>
              <a:buNone/>
            </a:pPr>
            <a:r>
              <a:rPr lang="es-CO">
                <a:solidFill>
                  <a:schemeClr val="dk1"/>
                </a:solidFill>
              </a:rPr>
              <a:t>  Ejercicios Prácticos</a:t>
            </a:r>
            <a:endParaRPr>
              <a:solidFill>
                <a:schemeClr val="dk1"/>
              </a:solidFill>
            </a:endParaRPr>
          </a:p>
          <a:p>
            <a:pPr indent="0" lvl="0" marL="0" rtl="0" algn="ctr">
              <a:lnSpc>
                <a:spcPct val="100000"/>
              </a:lnSpc>
              <a:spcBef>
                <a:spcPts val="0"/>
              </a:spcBef>
              <a:spcAft>
                <a:spcPts val="0"/>
              </a:spcAft>
              <a:buSzPts val="3000"/>
              <a:buNone/>
            </a:pPr>
            <a:r>
              <a:t/>
            </a:r>
            <a:endParaRPr/>
          </a:p>
        </p:txBody>
      </p:sp>
      <p:sp>
        <p:nvSpPr>
          <p:cNvPr id="240" name="Google Shape;240;g2839b6d8710_1_18"/>
          <p:cNvSpPr txBox="1"/>
          <p:nvPr/>
        </p:nvSpPr>
        <p:spPr>
          <a:xfrm>
            <a:off x="779600" y="959800"/>
            <a:ext cx="7239000" cy="624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CO" sz="1100">
                <a:solidFill>
                  <a:schemeClr val="dk1"/>
                </a:solidFill>
              </a:rPr>
              <a:t>Ejercicio 1: Declarar Variables</a:t>
            </a:r>
            <a:endParaRPr b="1" sz="1100">
              <a:solidFill>
                <a:schemeClr val="dk1"/>
              </a:solidFill>
            </a:endParaRPr>
          </a:p>
          <a:p>
            <a:pPr indent="0" lvl="0" marL="0" rtl="0" algn="l">
              <a:lnSpc>
                <a:spcPct val="115000"/>
              </a:lnSpc>
              <a:spcBef>
                <a:spcPts val="1200"/>
              </a:spcBef>
              <a:spcAft>
                <a:spcPts val="0"/>
              </a:spcAft>
              <a:buNone/>
            </a:pPr>
            <a:r>
              <a:rPr b="1" lang="es-CO" sz="1100">
                <a:solidFill>
                  <a:schemeClr val="dk1"/>
                </a:solidFill>
              </a:rPr>
              <a:t>Problema:</a:t>
            </a:r>
            <a:r>
              <a:rPr lang="es-CO" sz="1100">
                <a:solidFill>
                  <a:schemeClr val="dk1"/>
                </a:solidFill>
              </a:rPr>
              <a:t> Declara variables de diferentes tipos (int, double, char, boolean) y asigna valores. Imprime los valores de estas variables en la consola.</a:t>
            </a:r>
            <a:br>
              <a:rPr lang="es-CO"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s-CO" sz="1100">
                <a:solidFill>
                  <a:schemeClr val="dk1"/>
                </a:solidFill>
              </a:rPr>
              <a:t>Ejercicio 2: Conversión de Grados Celsius a Fahrenheit</a:t>
            </a:r>
            <a:endParaRPr b="1" sz="1100">
              <a:solidFill>
                <a:schemeClr val="dk1"/>
              </a:solidFill>
            </a:endParaRPr>
          </a:p>
          <a:p>
            <a:pPr indent="0" lvl="0" marL="0" rtl="0" algn="l">
              <a:lnSpc>
                <a:spcPct val="115000"/>
              </a:lnSpc>
              <a:spcBef>
                <a:spcPts val="1200"/>
              </a:spcBef>
              <a:spcAft>
                <a:spcPts val="0"/>
              </a:spcAft>
              <a:buNone/>
            </a:pPr>
            <a:r>
              <a:rPr b="1" lang="es-CO" sz="1100">
                <a:solidFill>
                  <a:schemeClr val="dk1"/>
                </a:solidFill>
              </a:rPr>
              <a:t>Problema:</a:t>
            </a:r>
            <a:r>
              <a:rPr lang="es-CO" sz="1100">
                <a:solidFill>
                  <a:schemeClr val="dk1"/>
                </a:solidFill>
              </a:rPr>
              <a:t> Escribe un programa que convierta grados Celsius a Fahrenheit.</a:t>
            </a:r>
            <a:endParaRPr sz="1100">
              <a:solidFill>
                <a:schemeClr val="dk1"/>
              </a:solidFill>
            </a:endParaRPr>
          </a:p>
          <a:p>
            <a:pPr indent="0" lvl="0" marL="0" rtl="0" algn="l">
              <a:lnSpc>
                <a:spcPct val="115000"/>
              </a:lnSpc>
              <a:spcBef>
                <a:spcPts val="1200"/>
              </a:spcBef>
              <a:spcAft>
                <a:spcPts val="0"/>
              </a:spcAft>
              <a:buNone/>
            </a:pPr>
            <a:r>
              <a:rPr b="1" lang="es-CO" sz="1100">
                <a:solidFill>
                  <a:schemeClr val="dk1"/>
                </a:solidFill>
              </a:rPr>
              <a:t>Ejercicio 3: Área de un Círculo</a:t>
            </a:r>
            <a:endParaRPr b="1" sz="1100">
              <a:solidFill>
                <a:schemeClr val="dk1"/>
              </a:solidFill>
            </a:endParaRPr>
          </a:p>
          <a:p>
            <a:pPr indent="0" lvl="0" marL="0" rtl="0" algn="l">
              <a:lnSpc>
                <a:spcPct val="115000"/>
              </a:lnSpc>
              <a:spcBef>
                <a:spcPts val="1200"/>
              </a:spcBef>
              <a:spcAft>
                <a:spcPts val="0"/>
              </a:spcAft>
              <a:buNone/>
            </a:pPr>
            <a:r>
              <a:rPr b="1" lang="es-CO" sz="1100">
                <a:solidFill>
                  <a:schemeClr val="dk1"/>
                </a:solidFill>
              </a:rPr>
              <a:t>Problema:</a:t>
            </a:r>
            <a:r>
              <a:rPr lang="es-CO" sz="1100">
                <a:solidFill>
                  <a:schemeClr val="dk1"/>
                </a:solidFill>
              </a:rPr>
              <a:t> Escribe un programa que calcule el área de un círculo dado su radio.radio = 5.0;</a:t>
            </a:r>
            <a:endParaRPr sz="1100">
              <a:solidFill>
                <a:schemeClr val="dk1"/>
              </a:solidFill>
            </a:endParaRPr>
          </a:p>
          <a:p>
            <a:pPr indent="0" lvl="0" marL="0" rtl="0" algn="l">
              <a:lnSpc>
                <a:spcPct val="115000"/>
              </a:lnSpc>
              <a:spcBef>
                <a:spcPts val="1200"/>
              </a:spcBef>
              <a:spcAft>
                <a:spcPts val="0"/>
              </a:spcAft>
              <a:buNone/>
            </a:pPr>
            <a:r>
              <a:rPr b="1" lang="es-CO" sz="1100">
                <a:solidFill>
                  <a:schemeClr val="dk1"/>
                </a:solidFill>
              </a:rPr>
              <a:t>Ejercicio 4: Variable Boolean</a:t>
            </a:r>
            <a:endParaRPr b="1" sz="1100">
              <a:solidFill>
                <a:schemeClr val="dk1"/>
              </a:solidFill>
            </a:endParaRPr>
          </a:p>
          <a:p>
            <a:pPr indent="0" lvl="0" marL="0" rtl="0" algn="l">
              <a:lnSpc>
                <a:spcPct val="115000"/>
              </a:lnSpc>
              <a:spcBef>
                <a:spcPts val="1200"/>
              </a:spcBef>
              <a:spcAft>
                <a:spcPts val="0"/>
              </a:spcAft>
              <a:buNone/>
            </a:pPr>
            <a:r>
              <a:rPr b="1" lang="es-CO" sz="1100">
                <a:solidFill>
                  <a:schemeClr val="dk1"/>
                </a:solidFill>
              </a:rPr>
              <a:t>Problema:</a:t>
            </a:r>
            <a:r>
              <a:rPr lang="es-CO" sz="1100">
                <a:solidFill>
                  <a:schemeClr val="dk1"/>
                </a:solidFill>
              </a:rPr>
              <a:t> Declara una variable </a:t>
            </a:r>
            <a:r>
              <a:rPr lang="es-CO" sz="1100">
                <a:solidFill>
                  <a:srgbClr val="188038"/>
                </a:solidFill>
                <a:latin typeface="Roboto Mono"/>
                <a:ea typeface="Roboto Mono"/>
                <a:cs typeface="Roboto Mono"/>
                <a:sym typeface="Roboto Mono"/>
              </a:rPr>
              <a:t>boolean</a:t>
            </a:r>
            <a:r>
              <a:rPr lang="es-CO" sz="1100">
                <a:solidFill>
                  <a:schemeClr val="dk1"/>
                </a:solidFill>
              </a:rPr>
              <a:t> llamada </a:t>
            </a:r>
            <a:r>
              <a:rPr lang="es-CO" sz="1100">
                <a:solidFill>
                  <a:srgbClr val="188038"/>
                </a:solidFill>
                <a:latin typeface="Roboto Mono"/>
                <a:ea typeface="Roboto Mono"/>
                <a:cs typeface="Roboto Mono"/>
                <a:sym typeface="Roboto Mono"/>
              </a:rPr>
              <a:t>esMayor</a:t>
            </a:r>
            <a:r>
              <a:rPr lang="es-CO" sz="1100">
                <a:solidFill>
                  <a:schemeClr val="dk1"/>
                </a:solidFill>
              </a:rPr>
              <a:t> que indique si una persona es mayor de edad (18 años o más). Usa una estructura condicional para imprimir un mensaje adecuado.</a:t>
            </a:r>
            <a:br>
              <a:rPr lang="es-CO"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es-CO" sz="1100">
                <a:solidFill>
                  <a:schemeClr val="dk1"/>
                </a:solidFill>
              </a:rPr>
              <a:t>Ejercicio 5:</a:t>
            </a:r>
            <a:r>
              <a:rPr lang="es-CO" sz="1100">
                <a:solidFill>
                  <a:schemeClr val="dk1"/>
                </a:solidFill>
              </a:rPr>
              <a:t> Define una clase </a:t>
            </a:r>
            <a:r>
              <a:rPr lang="es-CO" sz="1100">
                <a:solidFill>
                  <a:srgbClr val="188038"/>
                </a:solidFill>
                <a:latin typeface="Roboto Mono"/>
                <a:ea typeface="Roboto Mono"/>
                <a:cs typeface="Roboto Mono"/>
                <a:sym typeface="Roboto Mono"/>
              </a:rPr>
              <a:t>Persona</a:t>
            </a:r>
            <a:r>
              <a:rPr lang="es-CO" sz="1100">
                <a:solidFill>
                  <a:schemeClr val="dk1"/>
                </a:solidFill>
              </a:rPr>
              <a:t> con atributos </a:t>
            </a:r>
            <a:r>
              <a:rPr lang="es-CO" sz="1100">
                <a:solidFill>
                  <a:srgbClr val="188038"/>
                </a:solidFill>
                <a:latin typeface="Roboto Mono"/>
                <a:ea typeface="Roboto Mono"/>
                <a:cs typeface="Roboto Mono"/>
                <a:sym typeface="Roboto Mono"/>
              </a:rPr>
              <a:t>nombre</a:t>
            </a:r>
            <a:r>
              <a:rPr lang="es-CO" sz="1100">
                <a:solidFill>
                  <a:schemeClr val="dk1"/>
                </a:solidFill>
              </a:rPr>
              <a:t> y </a:t>
            </a:r>
            <a:r>
              <a:rPr lang="es-CO" sz="1100">
                <a:solidFill>
                  <a:srgbClr val="188038"/>
                </a:solidFill>
                <a:latin typeface="Roboto Mono"/>
                <a:ea typeface="Roboto Mono"/>
                <a:cs typeface="Roboto Mono"/>
                <a:sym typeface="Roboto Mono"/>
              </a:rPr>
              <a:t>edad</a:t>
            </a:r>
            <a:r>
              <a:rPr lang="es-CO" sz="1100">
                <a:solidFill>
                  <a:schemeClr val="dk1"/>
                </a:solidFill>
              </a:rPr>
              <a:t>. Crea un método que imprima un saludo personalizado.</a:t>
            </a:r>
            <a:br>
              <a:rPr lang="es-CO" sz="1100">
                <a:solidFill>
                  <a:schemeClr val="dk1"/>
                </a:solidFill>
              </a:rPr>
            </a:br>
            <a:r>
              <a:rPr b="1" lang="es-CO" sz="1100">
                <a:solidFill>
                  <a:schemeClr val="dk1"/>
                </a:solidFill>
              </a:rPr>
              <a:t>Problema:</a:t>
            </a:r>
            <a:r>
              <a:rPr lang="es-CO" sz="1100">
                <a:solidFill>
                  <a:schemeClr val="dk1"/>
                </a:solidFill>
              </a:rPr>
              <a:t> ProgramacionOrientadaObjeto</a:t>
            </a:r>
            <a:br>
              <a:rPr lang="es-CO" sz="1100">
                <a:solidFill>
                  <a:schemeClr val="dk1"/>
                </a:solidFill>
              </a:rPr>
            </a:b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2" name="Shape 102"/>
        <p:cNvGrpSpPr/>
        <p:nvPr/>
      </p:nvGrpSpPr>
      <p:grpSpPr>
        <a:xfrm>
          <a:off x="0" y="0"/>
          <a:ext cx="0" cy="0"/>
          <a:chOff x="0" y="0"/>
          <a:chExt cx="0" cy="0"/>
        </a:xfrm>
      </p:grpSpPr>
      <p:sp>
        <p:nvSpPr>
          <p:cNvPr id="103" name="Google Shape;103;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CO"/>
              <a:t>AGENDA</a:t>
            </a:r>
            <a:endParaRPr>
              <a:solidFill>
                <a:schemeClr val="dk2"/>
              </a:solidFill>
            </a:endParaRPr>
          </a:p>
        </p:txBody>
      </p:sp>
      <p:sp>
        <p:nvSpPr>
          <p:cNvPr id="104" name="Google Shape;104;p3"/>
          <p:cNvSpPr txBox="1"/>
          <p:nvPr>
            <p:ph idx="5" type="title"/>
          </p:nvPr>
        </p:nvSpPr>
        <p:spPr>
          <a:xfrm>
            <a:off x="727531" y="1348279"/>
            <a:ext cx="722100" cy="38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s-CO"/>
              <a:t>01</a:t>
            </a:r>
            <a:endParaRPr/>
          </a:p>
        </p:txBody>
      </p:sp>
      <p:sp>
        <p:nvSpPr>
          <p:cNvPr id="105" name="Google Shape;105;p3"/>
          <p:cNvSpPr txBox="1"/>
          <p:nvPr>
            <p:ph idx="7" type="title"/>
          </p:nvPr>
        </p:nvSpPr>
        <p:spPr>
          <a:xfrm>
            <a:off x="727531" y="2992546"/>
            <a:ext cx="722100" cy="38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s-CO"/>
              <a:t>04</a:t>
            </a:r>
            <a:endParaRPr/>
          </a:p>
        </p:txBody>
      </p:sp>
      <p:sp>
        <p:nvSpPr>
          <p:cNvPr id="106" name="Google Shape;106;p3"/>
          <p:cNvSpPr txBox="1"/>
          <p:nvPr>
            <p:ph idx="8" type="title"/>
          </p:nvPr>
        </p:nvSpPr>
        <p:spPr>
          <a:xfrm>
            <a:off x="3397050" y="1348279"/>
            <a:ext cx="722100" cy="38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s-CO"/>
              <a:t>02</a:t>
            </a:r>
            <a:endParaRPr/>
          </a:p>
        </p:txBody>
      </p:sp>
      <p:sp>
        <p:nvSpPr>
          <p:cNvPr id="107" name="Google Shape;107;p3"/>
          <p:cNvSpPr txBox="1"/>
          <p:nvPr>
            <p:ph idx="15" type="title"/>
          </p:nvPr>
        </p:nvSpPr>
        <p:spPr>
          <a:xfrm>
            <a:off x="6066569" y="1348279"/>
            <a:ext cx="722100" cy="38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s-CO"/>
              <a:t>03</a:t>
            </a:r>
            <a:endParaRPr/>
          </a:p>
        </p:txBody>
      </p:sp>
      <p:sp>
        <p:nvSpPr>
          <p:cNvPr id="108" name="Google Shape;108;p3"/>
          <p:cNvSpPr txBox="1"/>
          <p:nvPr>
            <p:ph idx="16" type="subTitle"/>
          </p:nvPr>
        </p:nvSpPr>
        <p:spPr>
          <a:xfrm>
            <a:off x="1112225" y="1845850"/>
            <a:ext cx="1899300" cy="65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Bebas Neue"/>
              <a:buNone/>
            </a:pPr>
            <a:r>
              <a:rPr b="1" lang="es-CO"/>
              <a:t>Introducción a Java Teórica</a:t>
            </a:r>
            <a:endParaRPr b="1"/>
          </a:p>
        </p:txBody>
      </p:sp>
      <p:sp>
        <p:nvSpPr>
          <p:cNvPr id="109" name="Google Shape;109;p3"/>
          <p:cNvSpPr txBox="1"/>
          <p:nvPr>
            <p:ph idx="17" type="subTitle"/>
          </p:nvPr>
        </p:nvSpPr>
        <p:spPr>
          <a:xfrm>
            <a:off x="1263550" y="3096025"/>
            <a:ext cx="2354100" cy="900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Bebas Neue"/>
              <a:buNone/>
            </a:pPr>
            <a:r>
              <a:rPr b="1" lang="es-CO"/>
              <a:t>Configuración</a:t>
            </a:r>
            <a:r>
              <a:rPr b="1" lang="es-CO"/>
              <a:t> de IDE Y JDK</a:t>
            </a:r>
            <a:endParaRPr b="1"/>
          </a:p>
        </p:txBody>
      </p:sp>
      <p:sp>
        <p:nvSpPr>
          <p:cNvPr id="110" name="Google Shape;110;p3"/>
          <p:cNvSpPr txBox="1"/>
          <p:nvPr>
            <p:ph idx="19" type="subTitle"/>
          </p:nvPr>
        </p:nvSpPr>
        <p:spPr>
          <a:xfrm>
            <a:off x="3440950" y="1887679"/>
            <a:ext cx="2349900" cy="90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s-CO"/>
              <a:t>Conceptos Básicos de Java</a:t>
            </a:r>
            <a:endParaRPr b="1"/>
          </a:p>
          <a:p>
            <a:pPr indent="0" lvl="0" marL="0" rtl="0" algn="l">
              <a:lnSpc>
                <a:spcPct val="100000"/>
              </a:lnSpc>
              <a:spcBef>
                <a:spcPts val="0"/>
              </a:spcBef>
              <a:spcAft>
                <a:spcPts val="0"/>
              </a:spcAft>
              <a:buSzPts val="2400"/>
              <a:buFont typeface="Bebas Neue"/>
              <a:buNone/>
            </a:pPr>
            <a:r>
              <a:t/>
            </a:r>
            <a:endParaRPr b="1"/>
          </a:p>
        </p:txBody>
      </p:sp>
      <p:sp>
        <p:nvSpPr>
          <p:cNvPr id="111" name="Google Shape;111;p3"/>
          <p:cNvSpPr txBox="1"/>
          <p:nvPr>
            <p:ph idx="21" type="subTitle"/>
          </p:nvPr>
        </p:nvSpPr>
        <p:spPr>
          <a:xfrm>
            <a:off x="6066575" y="1576075"/>
            <a:ext cx="3242700" cy="77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Font typeface="Bebas Neue"/>
              <a:buNone/>
            </a:pPr>
            <a:r>
              <a:rPr b="1" lang="es-CO"/>
              <a:t>Ejercicios </a:t>
            </a:r>
            <a:r>
              <a:rPr b="1" lang="es-CO"/>
              <a:t>Prácticos</a:t>
            </a:r>
            <a:endParaRPr b="1"/>
          </a:p>
        </p:txBody>
      </p:sp>
      <p:pic>
        <p:nvPicPr>
          <p:cNvPr id="112" name="Google Shape;112;p3"/>
          <p:cNvPicPr preferRelativeResize="0"/>
          <p:nvPr/>
        </p:nvPicPr>
        <p:blipFill rotWithShape="1">
          <a:blip r:embed="rId3">
            <a:alphaModFix/>
          </a:blip>
          <a:srcRect b="0" l="0" r="0" t="0"/>
          <a:stretch/>
        </p:blipFill>
        <p:spPr>
          <a:xfrm>
            <a:off x="7915225" y="85726"/>
            <a:ext cx="1300925" cy="1371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839b6d8710_1_7"/>
          <p:cNvSpPr txBox="1"/>
          <p:nvPr>
            <p:ph type="title"/>
          </p:nvPr>
        </p:nvSpPr>
        <p:spPr>
          <a:xfrm>
            <a:off x="543645" y="247892"/>
            <a:ext cx="771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IDE   Entorno de Desarrollo</a:t>
            </a:r>
            <a:endParaRPr/>
          </a:p>
        </p:txBody>
      </p:sp>
      <p:sp>
        <p:nvSpPr>
          <p:cNvPr id="246" name="Google Shape;246;g2839b6d8710_1_7"/>
          <p:cNvSpPr txBox="1"/>
          <p:nvPr>
            <p:ph idx="1" type="subTitle"/>
          </p:nvPr>
        </p:nvSpPr>
        <p:spPr>
          <a:xfrm>
            <a:off x="2364600" y="2310150"/>
            <a:ext cx="6058200" cy="11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s-CO" sz="1050">
                <a:latin typeface="Roboto"/>
                <a:ea typeface="Roboto"/>
                <a:cs typeface="Roboto"/>
                <a:sym typeface="Roboto"/>
              </a:rPr>
              <a:t>Java JDK  →</a:t>
            </a:r>
            <a:r>
              <a:rPr lang="es-CO" sz="1050">
                <a:solidFill>
                  <a:srgbClr val="FFFFFF"/>
                </a:solidFill>
                <a:uFill>
                  <a:noFill/>
                </a:uFill>
                <a:latin typeface="Roboto"/>
                <a:ea typeface="Roboto"/>
                <a:cs typeface="Roboto"/>
                <a:sym typeface="Roboto"/>
                <a:hlinkClick r:id="rId3">
                  <a:extLst>
                    <a:ext uri="{A12FA001-AC4F-418D-AE19-62706E023703}">
                      <ahyp:hlinkClr val="tx"/>
                    </a:ext>
                  </a:extLst>
                </a:hlinkClick>
              </a:rPr>
              <a:t> </a:t>
            </a:r>
            <a:r>
              <a:rPr lang="es-CO" sz="1050" u="sng">
                <a:solidFill>
                  <a:schemeClr val="hlink"/>
                </a:solidFill>
                <a:latin typeface="Roboto"/>
                <a:ea typeface="Roboto"/>
                <a:cs typeface="Roboto"/>
                <a:sym typeface="Roboto"/>
                <a:hlinkClick r:id="rId4"/>
              </a:rPr>
              <a:t>https://www.oracle.com/java/technologies/downloads/</a:t>
            </a:r>
            <a:endParaRPr sz="105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rPr b="1" lang="es-CO" sz="1050">
                <a:solidFill>
                  <a:schemeClr val="dk1"/>
                </a:solidFill>
                <a:latin typeface="Roboto"/>
                <a:ea typeface="Roboto"/>
                <a:cs typeface="Roboto"/>
                <a:sym typeface="Roboto"/>
              </a:rPr>
              <a:t>IntelliJ IDEA →</a:t>
            </a:r>
            <a:r>
              <a:rPr b="1" lang="es-CO" sz="1050">
                <a:solidFill>
                  <a:srgbClr val="FFFFFF"/>
                </a:solidFill>
                <a:uFill>
                  <a:noFill/>
                </a:uFill>
                <a:latin typeface="Roboto"/>
                <a:ea typeface="Roboto"/>
                <a:cs typeface="Roboto"/>
                <a:sym typeface="Roboto"/>
                <a:hlinkClick r:id="rId5">
                  <a:extLst>
                    <a:ext uri="{A12FA001-AC4F-418D-AE19-62706E023703}">
                      <ahyp:hlinkClr val="tx"/>
                    </a:ext>
                  </a:extLst>
                </a:hlinkClick>
              </a:rPr>
              <a:t> </a:t>
            </a:r>
            <a:r>
              <a:rPr lang="es-CO" sz="1050" u="sng">
                <a:solidFill>
                  <a:schemeClr val="hlink"/>
                </a:solidFill>
                <a:latin typeface="Roboto"/>
                <a:ea typeface="Roboto"/>
                <a:cs typeface="Roboto"/>
                <a:sym typeface="Roboto"/>
              </a:rPr>
              <a:t>h</a:t>
            </a:r>
            <a:r>
              <a:rPr lang="es-CO" sz="1050" u="sng">
                <a:solidFill>
                  <a:schemeClr val="hlink"/>
                </a:solidFill>
                <a:latin typeface="Roboto"/>
                <a:ea typeface="Roboto"/>
                <a:cs typeface="Roboto"/>
                <a:sym typeface="Roboto"/>
              </a:rPr>
              <a:t>https://www.jetbrains.com/es-es/idea/download/?section=windows</a:t>
            </a:r>
            <a:endParaRPr b="1"/>
          </a:p>
        </p:txBody>
      </p:sp>
      <p:sp>
        <p:nvSpPr>
          <p:cNvPr id="247" name="Google Shape;247;g2839b6d8710_1_7"/>
          <p:cNvSpPr txBox="1"/>
          <p:nvPr>
            <p:ph idx="4" type="subTitle"/>
          </p:nvPr>
        </p:nvSpPr>
        <p:spPr>
          <a:xfrm>
            <a:off x="1932000" y="1483825"/>
            <a:ext cx="5855100" cy="53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CO" u="sng">
                <a:solidFill>
                  <a:schemeClr val="hlink"/>
                </a:solidFill>
                <a:hlinkClick r:id="rId6"/>
              </a:rPr>
              <a:t>https://www.youtube.com/watch?v=aoW2gsmYBHQ</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ph type="title"/>
          </p:nvPr>
        </p:nvSpPr>
        <p:spPr>
          <a:xfrm>
            <a:off x="1883694" y="2143085"/>
            <a:ext cx="5376600" cy="1058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000"/>
              <a:buNone/>
            </a:pPr>
            <a:r>
              <a:rPr lang="es-CO"/>
              <a:t>GRACIAS</a:t>
            </a:r>
            <a:r>
              <a:rPr lang="es-CO">
                <a:solidFill>
                  <a:schemeClr val="dk2"/>
                </a:solidFill>
              </a:rPr>
              <a:t>!</a:t>
            </a:r>
            <a:endParaRPr>
              <a:solidFill>
                <a:schemeClr val="dk2"/>
              </a:solidFill>
            </a:endParaRPr>
          </a:p>
        </p:txBody>
      </p:sp>
      <p:sp>
        <p:nvSpPr>
          <p:cNvPr id="253" name="Google Shape;253;p16"/>
          <p:cNvSpPr txBox="1"/>
          <p:nvPr/>
        </p:nvSpPr>
        <p:spPr>
          <a:xfrm>
            <a:off x="1883694" y="4015829"/>
            <a:ext cx="5376600" cy="34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s-CO" sz="1200" u="none" cap="none" strike="noStrike">
                <a:solidFill>
                  <a:schemeClr val="dk1"/>
                </a:solidFill>
                <a:latin typeface="Inter"/>
                <a:ea typeface="Inter"/>
                <a:cs typeface="Inter"/>
                <a:sym typeface="Inter"/>
              </a:rPr>
              <a:t>Please keep this slide for attribution</a:t>
            </a:r>
            <a:endParaRPr b="0" i="0" sz="1200" u="none" cap="none" strike="noStrike">
              <a:solidFill>
                <a:schemeClr val="dk1"/>
              </a:solidFill>
              <a:latin typeface="Inter"/>
              <a:ea typeface="Inter"/>
              <a:cs typeface="Inter"/>
              <a:sym typeface="Inter"/>
            </a:endParaRPr>
          </a:p>
        </p:txBody>
      </p:sp>
      <p:pic>
        <p:nvPicPr>
          <p:cNvPr id="254" name="Google Shape;254;p16"/>
          <p:cNvPicPr preferRelativeResize="0"/>
          <p:nvPr/>
        </p:nvPicPr>
        <p:blipFill rotWithShape="1">
          <a:blip r:embed="rId3">
            <a:alphaModFix/>
          </a:blip>
          <a:srcRect b="0" l="0" r="0" t="0"/>
          <a:stretch/>
        </p:blipFill>
        <p:spPr>
          <a:xfrm>
            <a:off x="6531550" y="2531050"/>
            <a:ext cx="2612450" cy="2612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
          <p:cNvSpPr txBox="1"/>
          <p:nvPr>
            <p:ph type="ctrTitle"/>
          </p:nvPr>
        </p:nvSpPr>
        <p:spPr>
          <a:xfrm>
            <a:off x="371400" y="242125"/>
            <a:ext cx="7096800" cy="1449000"/>
          </a:xfrm>
          <a:prstGeom prst="rect">
            <a:avLst/>
          </a:prstGeom>
          <a:noFill/>
          <a:ln>
            <a:noFill/>
          </a:ln>
        </p:spPr>
        <p:txBody>
          <a:bodyPr anchorCtr="0" anchor="b" bIns="91425" lIns="91425" spcFirstLastPara="1" rIns="91425" wrap="square" tIns="91425">
            <a:noAutofit/>
          </a:bodyPr>
          <a:lstStyle/>
          <a:p>
            <a:pPr indent="0" lvl="0" marL="0" rtl="0" algn="l">
              <a:lnSpc>
                <a:spcPct val="90909"/>
              </a:lnSpc>
              <a:spcBef>
                <a:spcPts val="0"/>
              </a:spcBef>
              <a:spcAft>
                <a:spcPts val="0"/>
              </a:spcAft>
              <a:buSzPts val="5200"/>
              <a:buNone/>
            </a:pPr>
            <a:r>
              <a:rPr lang="es-CO" sz="6600"/>
              <a:t>Módulo Backend</a:t>
            </a:r>
            <a:endParaRPr/>
          </a:p>
        </p:txBody>
      </p:sp>
      <p:sp>
        <p:nvSpPr>
          <p:cNvPr id="118" name="Google Shape;118;p2"/>
          <p:cNvSpPr txBox="1"/>
          <p:nvPr>
            <p:ph idx="1" type="subTitle"/>
          </p:nvPr>
        </p:nvSpPr>
        <p:spPr>
          <a:xfrm>
            <a:off x="1023750" y="3422320"/>
            <a:ext cx="6271200" cy="47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s-CO"/>
              <a:t>Módulo 1 Java SE y POO</a:t>
            </a:r>
            <a:endParaRPr b="1"/>
          </a:p>
        </p:txBody>
      </p:sp>
      <p:sp>
        <p:nvSpPr>
          <p:cNvPr id="119" name="Google Shape;119;p2"/>
          <p:cNvSpPr txBox="1"/>
          <p:nvPr>
            <p:ph idx="1" type="subTitle"/>
          </p:nvPr>
        </p:nvSpPr>
        <p:spPr>
          <a:xfrm>
            <a:off x="858325" y="2333845"/>
            <a:ext cx="6271200" cy="47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s-CO"/>
              <a:t>Erix Mendoza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txBox="1"/>
          <p:nvPr>
            <p:ph type="title"/>
          </p:nvPr>
        </p:nvSpPr>
        <p:spPr>
          <a:xfrm>
            <a:off x="869274" y="2461726"/>
            <a:ext cx="3982125" cy="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s-CO" sz="1700"/>
              <a:t>Introducción a Java </a:t>
            </a:r>
            <a:endParaRPr/>
          </a:p>
        </p:txBody>
      </p:sp>
      <p:sp>
        <p:nvSpPr>
          <p:cNvPr id="125" name="Google Shape;125;p4"/>
          <p:cNvSpPr txBox="1"/>
          <p:nvPr>
            <p:ph idx="2" type="title"/>
          </p:nvPr>
        </p:nvSpPr>
        <p:spPr>
          <a:xfrm>
            <a:off x="869274" y="1419075"/>
            <a:ext cx="1734225"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s-CO"/>
              <a:t>01</a:t>
            </a:r>
            <a:endParaRPr/>
          </a:p>
        </p:txBody>
      </p:sp>
      <p:pic>
        <p:nvPicPr>
          <p:cNvPr id="126" name="Google Shape;126;p4" title="Bobawooyo Dog Confused GIF"/>
          <p:cNvPicPr preferRelativeResize="0"/>
          <p:nvPr/>
        </p:nvPicPr>
        <p:blipFill rotWithShape="1">
          <a:blip r:embed="rId3">
            <a:alphaModFix/>
          </a:blip>
          <a:srcRect b="0" l="0" r="0" t="0"/>
          <a:stretch/>
        </p:blipFill>
        <p:spPr>
          <a:xfrm>
            <a:off x="4160952" y="1465348"/>
            <a:ext cx="2212800" cy="221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2429476786_0_37"/>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 Introducción a Java y Programación Orientada a Objetos (POO) </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32" name="Google Shape;132;g22429476786_0_37"/>
          <p:cNvSpPr txBox="1"/>
          <p:nvPr>
            <p:ph idx="1" type="subTitle"/>
          </p:nvPr>
        </p:nvSpPr>
        <p:spPr>
          <a:xfrm>
            <a:off x="611200" y="1436759"/>
            <a:ext cx="4491000" cy="360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CO"/>
              <a:t>Java es un lenguaje de programación popular, creado en 1995.</a:t>
            </a:r>
            <a:endParaRPr/>
          </a:p>
          <a:p>
            <a:pPr indent="0" lvl="0" marL="0" rtl="0" algn="l">
              <a:lnSpc>
                <a:spcPct val="100000"/>
              </a:lnSpc>
              <a:spcBef>
                <a:spcPts val="0"/>
              </a:spcBef>
              <a:spcAft>
                <a:spcPts val="0"/>
              </a:spcAft>
              <a:buSzPts val="1400"/>
              <a:buNone/>
            </a:pPr>
            <a:r>
              <a:rPr lang="es-CO"/>
              <a:t>Es propiedad de Oracle y más de 3 mil millones de dispositivos ejecutan Java.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s-CO"/>
              <a:t>Se utiliza para:</a:t>
            </a:r>
            <a:endParaRPr b="1"/>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O"/>
              <a:t>Aplicaciones móviles (especialmente aplicaciones Android)</a:t>
            </a:r>
            <a:endParaRPr/>
          </a:p>
          <a:p>
            <a:pPr indent="0" lvl="0" marL="0" rtl="0" algn="l">
              <a:lnSpc>
                <a:spcPct val="100000"/>
              </a:lnSpc>
              <a:spcBef>
                <a:spcPts val="0"/>
              </a:spcBef>
              <a:spcAft>
                <a:spcPts val="0"/>
              </a:spcAft>
              <a:buSzPts val="1400"/>
              <a:buNone/>
            </a:pPr>
            <a:r>
              <a:rPr lang="es-CO"/>
              <a:t>Aplicaciones de escritorio</a:t>
            </a:r>
            <a:endParaRPr/>
          </a:p>
          <a:p>
            <a:pPr indent="0" lvl="0" marL="0" rtl="0" algn="l">
              <a:lnSpc>
                <a:spcPct val="100000"/>
              </a:lnSpc>
              <a:spcBef>
                <a:spcPts val="0"/>
              </a:spcBef>
              <a:spcAft>
                <a:spcPts val="0"/>
              </a:spcAft>
              <a:buSzPts val="1400"/>
              <a:buNone/>
            </a:pPr>
            <a:r>
              <a:rPr lang="es-CO"/>
              <a:t>Aplicaciones web</a:t>
            </a:r>
            <a:endParaRPr/>
          </a:p>
          <a:p>
            <a:pPr indent="0" lvl="0" marL="0" rtl="0" algn="l">
              <a:lnSpc>
                <a:spcPct val="100000"/>
              </a:lnSpc>
              <a:spcBef>
                <a:spcPts val="0"/>
              </a:spcBef>
              <a:spcAft>
                <a:spcPts val="0"/>
              </a:spcAft>
              <a:buSzPts val="1400"/>
              <a:buNone/>
            </a:pPr>
            <a:r>
              <a:rPr lang="es-CO"/>
              <a:t>Servidores web y servidores de aplicaciones</a:t>
            </a:r>
            <a:endParaRPr/>
          </a:p>
          <a:p>
            <a:pPr indent="0" lvl="0" marL="0" rtl="0" algn="l">
              <a:lnSpc>
                <a:spcPct val="100000"/>
              </a:lnSpc>
              <a:spcBef>
                <a:spcPts val="0"/>
              </a:spcBef>
              <a:spcAft>
                <a:spcPts val="0"/>
              </a:spcAft>
              <a:buSzPts val="1400"/>
              <a:buNone/>
            </a:pPr>
            <a:r>
              <a:rPr lang="es-CO"/>
              <a:t>Juegos</a:t>
            </a:r>
            <a:endParaRPr/>
          </a:p>
          <a:p>
            <a:pPr indent="0" lvl="0" marL="0" rtl="0" algn="l">
              <a:lnSpc>
                <a:spcPct val="100000"/>
              </a:lnSpc>
              <a:spcBef>
                <a:spcPts val="0"/>
              </a:spcBef>
              <a:spcAft>
                <a:spcPts val="0"/>
              </a:spcAft>
              <a:buSzPts val="1400"/>
              <a:buNone/>
            </a:pPr>
            <a:r>
              <a:rPr lang="es-CO"/>
              <a:t>Conexión a base de datos</a:t>
            </a:r>
            <a:endParaRPr/>
          </a:p>
          <a:p>
            <a:pPr indent="0" lvl="0" marL="0" rtl="0" algn="l">
              <a:lnSpc>
                <a:spcPct val="100000"/>
              </a:lnSpc>
              <a:spcBef>
                <a:spcPts val="0"/>
              </a:spcBef>
              <a:spcAft>
                <a:spcPts val="0"/>
              </a:spcAft>
              <a:buSzPts val="1400"/>
              <a:buNone/>
            </a:pPr>
            <a:r>
              <a:rPr lang="es-CO"/>
              <a:t>¡Y mucho, mucho más!</a:t>
            </a:r>
            <a:endParaRPr/>
          </a:p>
        </p:txBody>
      </p:sp>
      <p:sp>
        <p:nvSpPr>
          <p:cNvPr id="133" name="Google Shape;133;g22429476786_0_37"/>
          <p:cNvSpPr txBox="1"/>
          <p:nvPr>
            <p:ph idx="4" type="subTitle"/>
          </p:nvPr>
        </p:nvSpPr>
        <p:spPr>
          <a:xfrm>
            <a:off x="611188" y="1095501"/>
            <a:ext cx="4491000" cy="53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CO"/>
              <a:t>¿Qué es Java?</a:t>
            </a:r>
            <a:endParaRPr/>
          </a:p>
          <a:p>
            <a:pPr indent="0" lvl="0" marL="0" rtl="0" algn="l">
              <a:lnSpc>
                <a:spcPct val="100000"/>
              </a:lnSpc>
              <a:spcBef>
                <a:spcPts val="0"/>
              </a:spcBef>
              <a:spcAft>
                <a:spcPts val="0"/>
              </a:spcAft>
              <a:buSzPts val="2400"/>
              <a:buNone/>
            </a:pPr>
            <a:r>
              <a:t/>
            </a:r>
            <a:endParaRPr/>
          </a:p>
        </p:txBody>
      </p:sp>
      <p:pic>
        <p:nvPicPr>
          <p:cNvPr id="134" name="Google Shape;134;g22429476786_0_37"/>
          <p:cNvPicPr preferRelativeResize="0"/>
          <p:nvPr/>
        </p:nvPicPr>
        <p:blipFill rotWithShape="1">
          <a:blip r:embed="rId3">
            <a:alphaModFix/>
          </a:blip>
          <a:srcRect b="0" l="0" r="0" t="0"/>
          <a:stretch/>
        </p:blipFill>
        <p:spPr>
          <a:xfrm>
            <a:off x="5237875" y="1403932"/>
            <a:ext cx="3737001" cy="2335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f789168b6d_0_0"/>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Características de Java</a:t>
            </a:r>
            <a:endParaRPr b="0" sz="1100">
              <a:solidFill>
                <a:schemeClr val="dk1"/>
              </a:solidFill>
            </a:endParaRPr>
          </a:p>
          <a:p>
            <a:pPr indent="0" lvl="0" marL="0" rtl="0" algn="ctr">
              <a:lnSpc>
                <a:spcPct val="100000"/>
              </a:lnSpc>
              <a:spcBef>
                <a:spcPts val="0"/>
              </a:spcBef>
              <a:spcAft>
                <a:spcPts val="0"/>
              </a:spcAft>
              <a:buSzPts val="3000"/>
              <a:buNone/>
            </a:pPr>
            <a:r>
              <a:rPr lang="es-CO"/>
              <a:t> </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40" name="Google Shape;140;g2f789168b6d_0_0"/>
          <p:cNvSpPr txBox="1"/>
          <p:nvPr>
            <p:ph idx="1" type="subTitle"/>
          </p:nvPr>
        </p:nvSpPr>
        <p:spPr>
          <a:xfrm>
            <a:off x="611200" y="842959"/>
            <a:ext cx="4491000" cy="360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s-CO" sz="1100">
                <a:solidFill>
                  <a:schemeClr val="dk1"/>
                </a:solidFill>
                <a:latin typeface="Arial"/>
                <a:ea typeface="Arial"/>
                <a:cs typeface="Arial"/>
                <a:sym typeface="Arial"/>
              </a:rPr>
              <a:t>Portabilidad: </a:t>
            </a:r>
            <a:r>
              <a:rPr lang="es-CO" sz="1100">
                <a:solidFill>
                  <a:schemeClr val="dk1"/>
                </a:solidFill>
                <a:latin typeface="Arial"/>
                <a:ea typeface="Arial"/>
                <a:cs typeface="Arial"/>
                <a:sym typeface="Arial"/>
              </a:rPr>
              <a:t>"Escribe una vez, corre en cualquier lugar" (Write Once, Run Anywhere - WORA). Esto se logra gracias a la Máquina Virtual de Java (JVM).</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100">
              <a:solidFill>
                <a:schemeClr val="dk1"/>
              </a:solidFill>
              <a:latin typeface="Arial"/>
              <a:ea typeface="Arial"/>
              <a:cs typeface="Arial"/>
              <a:sym typeface="Arial"/>
            </a:endParaRPr>
          </a:p>
          <a:p>
            <a:pPr indent="-298450" lvl="1" marL="914400" rtl="0" algn="l">
              <a:lnSpc>
                <a:spcPct val="115000"/>
              </a:lnSpc>
              <a:spcBef>
                <a:spcPts val="1200"/>
              </a:spcBef>
              <a:spcAft>
                <a:spcPts val="0"/>
              </a:spcAft>
              <a:buClr>
                <a:schemeClr val="dk1"/>
              </a:buClr>
              <a:buSzPts val="1100"/>
              <a:buChar char="○"/>
            </a:pPr>
            <a:r>
              <a:rPr b="1" lang="es-CO" sz="1100">
                <a:solidFill>
                  <a:schemeClr val="dk1"/>
                </a:solidFill>
              </a:rPr>
              <a:t>Orientado a objetos:</a:t>
            </a:r>
            <a:r>
              <a:rPr lang="es-CO" sz="1100">
                <a:solidFill>
                  <a:schemeClr val="dk1"/>
                </a:solidFill>
              </a:rPr>
              <a:t> Java utiliza clases y objetos para estructurar el código.</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CO" sz="1100">
                <a:solidFill>
                  <a:schemeClr val="dk1"/>
                </a:solidFill>
              </a:rPr>
              <a:t>Lenguaje seguro:</a:t>
            </a:r>
            <a:r>
              <a:rPr lang="es-CO" sz="1100">
                <a:solidFill>
                  <a:schemeClr val="dk1"/>
                </a:solidFill>
              </a:rPr>
              <a:t> Incluye mecanismos que previenen errores comunes de programación y ataques de seguridad.</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CO" sz="1100">
                <a:solidFill>
                  <a:schemeClr val="dk1"/>
                </a:solidFill>
              </a:rPr>
              <a:t>Recolección automática de basura (Garbage Collection):</a:t>
            </a:r>
            <a:r>
              <a:rPr lang="es-CO" sz="1100">
                <a:solidFill>
                  <a:schemeClr val="dk1"/>
                </a:solidFill>
              </a:rPr>
              <a:t> Java administra automáticamente la memoria, liberando espacio que ya no se usa.</a:t>
            </a:r>
            <a:endParaRPr sz="1100">
              <a:solidFill>
                <a:schemeClr val="dk1"/>
              </a:solidFill>
            </a:endParaRPr>
          </a:p>
          <a:p>
            <a:pPr indent="0" lvl="0" marL="0" rtl="0" algn="l">
              <a:lnSpc>
                <a:spcPct val="100000"/>
              </a:lnSpc>
              <a:spcBef>
                <a:spcPts val="1200"/>
              </a:spcBef>
              <a:spcAft>
                <a:spcPts val="0"/>
              </a:spcAft>
              <a:buSzPts val="1400"/>
              <a:buNone/>
            </a:pPr>
            <a:r>
              <a:t/>
            </a:r>
            <a:endParaRPr/>
          </a:p>
        </p:txBody>
      </p:sp>
      <p:pic>
        <p:nvPicPr>
          <p:cNvPr id="141" name="Google Shape;141;g2f789168b6d_0_0"/>
          <p:cNvPicPr preferRelativeResize="0"/>
          <p:nvPr/>
        </p:nvPicPr>
        <p:blipFill rotWithShape="1">
          <a:blip r:embed="rId3">
            <a:alphaModFix/>
          </a:blip>
          <a:srcRect b="0" l="0" r="0" t="0"/>
          <a:stretch/>
        </p:blipFill>
        <p:spPr>
          <a:xfrm>
            <a:off x="5237875" y="1480132"/>
            <a:ext cx="3737001" cy="2335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f789168b6d_0_11"/>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Primer Programa en Java: "Hola, Mundo!</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47" name="Google Shape;147;g2f789168b6d_0_11"/>
          <p:cNvSpPr txBox="1"/>
          <p:nvPr>
            <p:ph idx="4" type="subTitle"/>
          </p:nvPr>
        </p:nvSpPr>
        <p:spPr>
          <a:xfrm>
            <a:off x="803575" y="811125"/>
            <a:ext cx="6582000" cy="124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CO"/>
              <a:t>Explicación de la estructura básica:</a:t>
            </a:r>
            <a:endParaRPr sz="1100">
              <a:solidFill>
                <a:schemeClr val="dk1"/>
              </a:solidFill>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rPr lang="es-CO" u="sng">
                <a:solidFill>
                  <a:schemeClr val="hlink"/>
                </a:solidFill>
                <a:hlinkClick r:id="rId3"/>
              </a:rPr>
              <a:t>https://www.sololearn.com/es/compiler-playground/java</a:t>
            </a:r>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t/>
            </a:r>
            <a:endParaRPr/>
          </a:p>
        </p:txBody>
      </p:sp>
      <p:pic>
        <p:nvPicPr>
          <p:cNvPr id="148" name="Google Shape;148;g2f789168b6d_0_11"/>
          <p:cNvPicPr preferRelativeResize="0"/>
          <p:nvPr/>
        </p:nvPicPr>
        <p:blipFill rotWithShape="1">
          <a:blip r:embed="rId4">
            <a:alphaModFix/>
          </a:blip>
          <a:srcRect b="0" l="0" r="0" t="0"/>
          <a:stretch/>
        </p:blipFill>
        <p:spPr>
          <a:xfrm>
            <a:off x="7604725" y="691955"/>
            <a:ext cx="1437117" cy="898198"/>
          </a:xfrm>
          <a:prstGeom prst="rect">
            <a:avLst/>
          </a:prstGeom>
          <a:noFill/>
          <a:ln>
            <a:noFill/>
          </a:ln>
        </p:spPr>
      </p:pic>
      <p:pic>
        <p:nvPicPr>
          <p:cNvPr id="149" name="Google Shape;149;g2f789168b6d_0_11"/>
          <p:cNvPicPr preferRelativeResize="0"/>
          <p:nvPr/>
        </p:nvPicPr>
        <p:blipFill>
          <a:blip r:embed="rId5">
            <a:alphaModFix/>
          </a:blip>
          <a:stretch>
            <a:fillRect/>
          </a:stretch>
        </p:blipFill>
        <p:spPr>
          <a:xfrm>
            <a:off x="416200" y="1955574"/>
            <a:ext cx="5054000" cy="1611175"/>
          </a:xfrm>
          <a:prstGeom prst="rect">
            <a:avLst/>
          </a:prstGeom>
          <a:noFill/>
          <a:ln>
            <a:noFill/>
          </a:ln>
        </p:spPr>
      </p:pic>
      <p:sp>
        <p:nvSpPr>
          <p:cNvPr id="150" name="Google Shape;150;g2f789168b6d_0_11"/>
          <p:cNvSpPr txBox="1"/>
          <p:nvPr/>
        </p:nvSpPr>
        <p:spPr>
          <a:xfrm>
            <a:off x="5570850" y="2383575"/>
            <a:ext cx="3437400" cy="20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sz="1100">
                <a:solidFill>
                  <a:schemeClr val="dk1"/>
                </a:solidFill>
              </a:rPr>
              <a:t>Desglose del código:</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CO" sz="1100">
                <a:solidFill>
                  <a:srgbClr val="188038"/>
                </a:solidFill>
                <a:latin typeface="Roboto Mono"/>
                <a:ea typeface="Roboto Mono"/>
                <a:cs typeface="Roboto Mono"/>
                <a:sym typeface="Roboto Mono"/>
              </a:rPr>
              <a:t>public class HolaMundo</a:t>
            </a:r>
            <a:r>
              <a:rPr lang="es-CO" sz="1100">
                <a:solidFill>
                  <a:schemeClr val="dk1"/>
                </a:solidFill>
              </a:rPr>
              <a:t>: Define una clase llamada </a:t>
            </a:r>
            <a:r>
              <a:rPr lang="es-CO" sz="1100">
                <a:solidFill>
                  <a:srgbClr val="188038"/>
                </a:solidFill>
                <a:latin typeface="Roboto Mono"/>
                <a:ea typeface="Roboto Mono"/>
                <a:cs typeface="Roboto Mono"/>
                <a:sym typeface="Roboto Mono"/>
              </a:rPr>
              <a:t>HolaMundo</a:t>
            </a:r>
            <a:r>
              <a:rPr lang="es-CO"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CO" sz="1100">
                <a:solidFill>
                  <a:srgbClr val="188038"/>
                </a:solidFill>
                <a:latin typeface="Roboto Mono"/>
                <a:ea typeface="Roboto Mono"/>
                <a:cs typeface="Roboto Mono"/>
                <a:sym typeface="Roboto Mono"/>
              </a:rPr>
              <a:t>public static void main(String[] args)</a:t>
            </a:r>
            <a:r>
              <a:rPr lang="es-CO" sz="1100">
                <a:solidFill>
                  <a:schemeClr val="dk1"/>
                </a:solidFill>
              </a:rPr>
              <a:t>: Método principal que se ejecuta cuando se inicia el programa.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CO" sz="1100">
                <a:solidFill>
                  <a:srgbClr val="188038"/>
                </a:solidFill>
                <a:latin typeface="Roboto Mono"/>
                <a:ea typeface="Roboto Mono"/>
                <a:cs typeface="Roboto Mono"/>
                <a:sym typeface="Roboto Mono"/>
              </a:rPr>
              <a:t>System.out.println("¡Hola, Mundo!");</a:t>
            </a:r>
            <a:r>
              <a:rPr lang="es-CO" sz="1100">
                <a:solidFill>
                  <a:schemeClr val="dk1"/>
                </a:solidFill>
              </a:rPr>
              <a:t>: Imprime "¡Hola, Mundo!" en la consola.</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f789168b6d_0_31"/>
          <p:cNvSpPr txBox="1"/>
          <p:nvPr/>
        </p:nvSpPr>
        <p:spPr>
          <a:xfrm>
            <a:off x="843550" y="399950"/>
            <a:ext cx="7683900" cy="3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24000">
                <a:solidFill>
                  <a:srgbClr val="72AAFF"/>
                </a:solidFill>
                <a:latin typeface="Proxima Nova"/>
                <a:ea typeface="Proxima Nova"/>
                <a:cs typeface="Proxima Nova"/>
                <a:sym typeface="Proxima Nova"/>
              </a:rPr>
              <a:t>JAVA</a:t>
            </a:r>
            <a:endParaRPr sz="22700">
              <a:solidFill>
                <a:srgbClr val="72AAFF"/>
              </a:solidFill>
            </a:endParaRPr>
          </a:p>
        </p:txBody>
      </p:sp>
      <p:sp>
        <p:nvSpPr>
          <p:cNvPr id="156" name="Google Shape;156;g2f789168b6d_0_31"/>
          <p:cNvSpPr/>
          <p:nvPr/>
        </p:nvSpPr>
        <p:spPr>
          <a:xfrm>
            <a:off x="586350" y="1759075"/>
            <a:ext cx="7941000" cy="2150100"/>
          </a:xfrm>
          <a:prstGeom prst="rect">
            <a:avLst/>
          </a:prstGeom>
          <a:gradFill>
            <a:gsLst>
              <a:gs pos="0">
                <a:srgbClr val="3B85FF">
                  <a:alpha val="0"/>
                </a:srgbClr>
              </a:gs>
              <a:gs pos="82000">
                <a:srgbClr val="3B85FF"/>
              </a:gs>
              <a:gs pos="100000">
                <a:srgbClr val="3B85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f789168b6d_0_31"/>
          <p:cNvSpPr txBox="1"/>
          <p:nvPr>
            <p:ph type="title"/>
          </p:nvPr>
        </p:nvSpPr>
        <p:spPr>
          <a:xfrm>
            <a:off x="2886600" y="2165275"/>
            <a:ext cx="5445900" cy="133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s-CO" sz="3600">
                <a:solidFill>
                  <a:schemeClr val="lt1"/>
                </a:solidFill>
                <a:latin typeface="Proxima Nova Extrabold"/>
                <a:ea typeface="Proxima Nova Extrabold"/>
                <a:cs typeface="Proxima Nova Extrabold"/>
                <a:sym typeface="Proxima Nova Extrabold"/>
              </a:rPr>
              <a:t>Conceptos Básicos </a:t>
            </a:r>
            <a:endParaRPr sz="5000">
              <a:solidFill>
                <a:schemeClr val="lt1"/>
              </a:solidFill>
              <a:latin typeface="Arial"/>
              <a:ea typeface="Arial"/>
              <a:cs typeface="Arial"/>
              <a:sym typeface="Arial"/>
            </a:endParaRPr>
          </a:p>
          <a:p>
            <a:pPr indent="0" lvl="0" marL="0" rtl="0" algn="r">
              <a:spcBef>
                <a:spcPts val="0"/>
              </a:spcBef>
              <a:spcAft>
                <a:spcPts val="0"/>
              </a:spcAft>
              <a:buNone/>
            </a:pPr>
            <a:r>
              <a:t/>
            </a:r>
            <a:endParaRPr b="0" sz="3600">
              <a:solidFill>
                <a:schemeClr val="lt1"/>
              </a:solidFill>
              <a:latin typeface="Proxima Nova Extrabold"/>
              <a:ea typeface="Proxima Nova Extrabold"/>
              <a:cs typeface="Proxima Nova Extrabold"/>
              <a:sym typeface="Proxima Nova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f789168b6d_0_93"/>
          <p:cNvSpPr txBox="1"/>
          <p:nvPr>
            <p:ph type="title"/>
          </p:nvPr>
        </p:nvSpPr>
        <p:spPr>
          <a:xfrm>
            <a:off x="611200" y="95619"/>
            <a:ext cx="7710900" cy="8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CO"/>
              <a:t> </a:t>
            </a:r>
            <a:r>
              <a:rPr lang="es-CO"/>
              <a:t>Variables y Tipos de Datos</a:t>
            </a:r>
            <a:r>
              <a:rPr lang="es-CO"/>
              <a:t> </a:t>
            </a:r>
            <a:endParaRPr sz="5000">
              <a:solidFill>
                <a:schemeClr val="lt1"/>
              </a:solidFill>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63" name="Google Shape;163;g2f789168b6d_0_93"/>
          <p:cNvSpPr txBox="1"/>
          <p:nvPr>
            <p:ph idx="1" type="subTitle"/>
          </p:nvPr>
        </p:nvSpPr>
        <p:spPr>
          <a:xfrm>
            <a:off x="611200" y="1077134"/>
            <a:ext cx="4491000" cy="3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O" sz="1100">
                <a:solidFill>
                  <a:schemeClr val="dk1"/>
                </a:solidFill>
                <a:latin typeface="Arial"/>
                <a:ea typeface="Arial"/>
                <a:cs typeface="Arial"/>
                <a:sym typeface="Arial"/>
              </a:rPr>
              <a:t>Tipos primitivos:</a:t>
            </a:r>
            <a:r>
              <a:rPr lang="es-CO" sz="1100">
                <a:solidFill>
                  <a:schemeClr val="dk1"/>
                </a:solidFill>
                <a:latin typeface="Arial"/>
                <a:ea typeface="Arial"/>
                <a:cs typeface="Arial"/>
                <a:sym typeface="Arial"/>
              </a:rPr>
              <a:t> </a:t>
            </a:r>
            <a:r>
              <a:rPr lang="es-CO" sz="1100">
                <a:solidFill>
                  <a:srgbClr val="188038"/>
                </a:solidFill>
                <a:latin typeface="Roboto Mono"/>
                <a:ea typeface="Roboto Mono"/>
                <a:cs typeface="Roboto Mono"/>
                <a:sym typeface="Roboto Mono"/>
              </a:rPr>
              <a:t>int</a:t>
            </a:r>
            <a:r>
              <a:rPr lang="es-CO" sz="1100">
                <a:solidFill>
                  <a:schemeClr val="dk1"/>
                </a:solidFill>
                <a:latin typeface="Arial"/>
                <a:ea typeface="Arial"/>
                <a:cs typeface="Arial"/>
                <a:sym typeface="Arial"/>
              </a:rPr>
              <a:t>, </a:t>
            </a:r>
            <a:r>
              <a:rPr lang="es-CO" sz="1100">
                <a:solidFill>
                  <a:srgbClr val="188038"/>
                </a:solidFill>
                <a:latin typeface="Roboto Mono"/>
                <a:ea typeface="Roboto Mono"/>
                <a:cs typeface="Roboto Mono"/>
                <a:sym typeface="Roboto Mono"/>
              </a:rPr>
              <a:t>double</a:t>
            </a:r>
            <a:r>
              <a:rPr lang="es-CO" sz="1100">
                <a:solidFill>
                  <a:schemeClr val="dk1"/>
                </a:solidFill>
                <a:latin typeface="Arial"/>
                <a:ea typeface="Arial"/>
                <a:cs typeface="Arial"/>
                <a:sym typeface="Arial"/>
              </a:rPr>
              <a:t>, </a:t>
            </a:r>
            <a:r>
              <a:rPr lang="es-CO" sz="1100">
                <a:solidFill>
                  <a:srgbClr val="188038"/>
                </a:solidFill>
                <a:latin typeface="Roboto Mono"/>
                <a:ea typeface="Roboto Mono"/>
                <a:cs typeface="Roboto Mono"/>
                <a:sym typeface="Roboto Mono"/>
              </a:rPr>
              <a:t>char</a:t>
            </a:r>
            <a:r>
              <a:rPr lang="es-CO" sz="1100">
                <a:solidFill>
                  <a:schemeClr val="dk1"/>
                </a:solidFill>
                <a:latin typeface="Arial"/>
                <a:ea typeface="Arial"/>
                <a:cs typeface="Arial"/>
                <a:sym typeface="Arial"/>
              </a:rPr>
              <a:t>, </a:t>
            </a:r>
            <a:r>
              <a:rPr lang="es-CO" sz="1100">
                <a:solidFill>
                  <a:srgbClr val="188038"/>
                </a:solidFill>
                <a:latin typeface="Roboto Mono"/>
                <a:ea typeface="Roboto Mono"/>
                <a:cs typeface="Roboto Mono"/>
                <a:sym typeface="Roboto Mono"/>
              </a:rPr>
              <a:t>boolean</a:t>
            </a:r>
            <a:r>
              <a:rPr lang="es-CO" sz="1100">
                <a:solidFill>
                  <a:schemeClr val="dk1"/>
                </a:solidFill>
                <a:latin typeface="Arial"/>
                <a:ea typeface="Arial"/>
                <a:cs typeface="Arial"/>
                <a:sym typeface="Arial"/>
              </a:rPr>
              <a:t>,</a:t>
            </a:r>
            <a:r>
              <a:rPr lang="es-CO" sz="1100">
                <a:solidFill>
                  <a:srgbClr val="188038"/>
                </a:solidFill>
                <a:latin typeface="Roboto Mono"/>
                <a:ea typeface="Roboto Mono"/>
                <a:cs typeface="Roboto Mono"/>
                <a:sym typeface="Roboto Mono"/>
              </a:rPr>
              <a:t>String</a:t>
            </a:r>
            <a:r>
              <a:rPr lang="es-CO" sz="1100">
                <a:solidFill>
                  <a:schemeClr val="dk1"/>
                </a:solidFill>
                <a:latin typeface="Arial"/>
                <a:ea typeface="Arial"/>
                <a:cs typeface="Arial"/>
                <a:sym typeface="Arial"/>
              </a:rPr>
              <a:t>  etc.</a:t>
            </a:r>
            <a:endParaRPr sz="11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CO" sz="1100">
                <a:solidFill>
                  <a:schemeClr val="dk1"/>
                </a:solidFill>
                <a:latin typeface="Arial"/>
                <a:ea typeface="Arial"/>
                <a:cs typeface="Arial"/>
                <a:sym typeface="Arial"/>
              </a:rPr>
              <a:t>Declaración y asignación de variables:</a:t>
            </a:r>
            <a:endParaRPr b="1" sz="11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pic>
        <p:nvPicPr>
          <p:cNvPr id="164" name="Google Shape;164;g2f789168b6d_0_93"/>
          <p:cNvPicPr preferRelativeResize="0"/>
          <p:nvPr/>
        </p:nvPicPr>
        <p:blipFill rotWithShape="1">
          <a:blip r:embed="rId3">
            <a:alphaModFix/>
          </a:blip>
          <a:srcRect b="0" l="0" r="0" t="0"/>
          <a:stretch/>
        </p:blipFill>
        <p:spPr>
          <a:xfrm>
            <a:off x="6374825" y="771527"/>
            <a:ext cx="2769172" cy="1730726"/>
          </a:xfrm>
          <a:prstGeom prst="rect">
            <a:avLst/>
          </a:prstGeom>
          <a:noFill/>
          <a:ln>
            <a:noFill/>
          </a:ln>
        </p:spPr>
      </p:pic>
      <p:pic>
        <p:nvPicPr>
          <p:cNvPr id="165" name="Google Shape;165;g2f789168b6d_0_93"/>
          <p:cNvPicPr preferRelativeResize="0"/>
          <p:nvPr/>
        </p:nvPicPr>
        <p:blipFill>
          <a:blip r:embed="rId4">
            <a:alphaModFix/>
          </a:blip>
          <a:stretch>
            <a:fillRect/>
          </a:stretch>
        </p:blipFill>
        <p:spPr>
          <a:xfrm>
            <a:off x="1124300" y="2502250"/>
            <a:ext cx="4608676" cy="1313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ffects of School Bullying on Teenagers Thesis Defense by Slidesgo">
  <a:themeElements>
    <a:clrScheme name="Nodo">
      <a:dk1>
        <a:srgbClr val="000000"/>
      </a:dk1>
      <a:lt1>
        <a:srgbClr val="FFFFFF"/>
      </a:lt1>
      <a:dk2>
        <a:srgbClr val="000023"/>
      </a:dk2>
      <a:lt2>
        <a:srgbClr val="000066"/>
      </a:lt2>
      <a:accent1>
        <a:srgbClr val="006FFF"/>
      </a:accent1>
      <a:accent2>
        <a:srgbClr val="00D9AC"/>
      </a:accent2>
      <a:accent3>
        <a:srgbClr val="F8D300"/>
      </a:accent3>
      <a:accent4>
        <a:srgbClr val="FF8F1B"/>
      </a:accent4>
      <a:accent5>
        <a:srgbClr val="7979FF"/>
      </a:accent5>
      <a:accent6>
        <a:srgbClr val="CFD0D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0x0101002D3715C159A3E1429C79038F1E10A35A</vt:lpwstr>
  </property>
</Properties>
</file>